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2" r:id="rId5"/>
    <p:sldId id="273" r:id="rId6"/>
    <p:sldId id="274" r:id="rId7"/>
    <p:sldId id="277" r:id="rId8"/>
    <p:sldId id="278" r:id="rId9"/>
    <p:sldId id="281" r:id="rId10"/>
    <p:sldId id="259" r:id="rId11"/>
    <p:sldId id="260" r:id="rId12"/>
    <p:sldId id="282" r:id="rId13"/>
    <p:sldId id="283" r:id="rId14"/>
    <p:sldId id="261" r:id="rId15"/>
    <p:sldId id="262" r:id="rId16"/>
    <p:sldId id="263" r:id="rId17"/>
    <p:sldId id="264" r:id="rId18"/>
    <p:sldId id="265" r:id="rId19"/>
    <p:sldId id="266" r:id="rId20"/>
    <p:sldId id="267" r:id="rId21"/>
    <p:sldId id="268" r:id="rId22"/>
    <p:sldId id="269" r:id="rId23"/>
    <p:sldId id="270" r:id="rId24"/>
    <p:sldId id="27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18F53A6-9998-4057-87A9-712C9D9E60CE}" type="datetimeFigureOut">
              <a:rPr lang="en-IN" smtClean="0"/>
              <a:t>24/04/2020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1067387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18F53A6-9998-4057-87A9-712C9D9E60CE}" type="datetimeFigureOut">
              <a:rPr lang="en-IN" smtClean="0"/>
              <a:t>24/04/2020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2917399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18F53A6-9998-4057-87A9-712C9D9E60CE}" type="datetimeFigureOut">
              <a:rPr lang="en-IN" smtClean="0"/>
              <a:t>24/04/2020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1502228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18F53A6-9998-4057-87A9-712C9D9E60CE}" type="datetimeFigureOut">
              <a:rPr lang="en-IN" smtClean="0"/>
              <a:t>24/04/2020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2509781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F53A6-9998-4057-87A9-712C9D9E60CE}" type="datetimeFigureOut">
              <a:rPr lang="en-IN" smtClean="0"/>
              <a:t>24/04/2020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126389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18F53A6-9998-4057-87A9-712C9D9E60CE}" type="datetimeFigureOut">
              <a:rPr lang="en-IN" smtClean="0"/>
              <a:t>24/04/2020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2813499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18F53A6-9998-4057-87A9-712C9D9E60CE}" type="datetimeFigureOut">
              <a:rPr lang="en-IN" smtClean="0"/>
              <a:t>24/04/2020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1249749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18F53A6-9998-4057-87A9-712C9D9E60CE}" type="datetimeFigureOut">
              <a:rPr lang="en-IN" smtClean="0"/>
              <a:t>24/04/2020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4124023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8F53A6-9998-4057-87A9-712C9D9E60CE}" type="datetimeFigureOut">
              <a:rPr lang="en-IN" smtClean="0"/>
              <a:t>24/04/2020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35488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F53A6-9998-4057-87A9-712C9D9E60CE}" type="datetimeFigureOut">
              <a:rPr lang="en-IN" smtClean="0"/>
              <a:t>24/04/2020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2193935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F53A6-9998-4057-87A9-712C9D9E60CE}" type="datetimeFigureOut">
              <a:rPr lang="en-IN" smtClean="0"/>
              <a:t>24/04/2020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58F8A2-77C9-49B1-925E-3B114E62D3D2}" type="slidenum">
              <a:rPr lang="en-IN" smtClean="0"/>
              <a:t>‹#›</a:t>
            </a:fld>
            <a:endParaRPr lang="en-IN"/>
          </a:p>
        </p:txBody>
      </p:sp>
    </p:spTree>
    <p:extLst>
      <p:ext uri="{BB962C8B-B14F-4D97-AF65-F5344CB8AC3E}">
        <p14:creationId xmlns:p14="http://schemas.microsoft.com/office/powerpoint/2010/main" val="316764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8F53A6-9998-4057-87A9-712C9D9E60CE}" type="datetimeFigureOut">
              <a:rPr lang="en-IN" smtClean="0"/>
              <a:t>24/04/2020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58F8A2-77C9-49B1-925E-3B114E62D3D2}" type="slidenum">
              <a:rPr lang="en-IN" smtClean="0"/>
              <a:t>‹#›</a:t>
            </a:fld>
            <a:endParaRPr lang="en-IN"/>
          </a:p>
        </p:txBody>
      </p:sp>
    </p:spTree>
    <p:extLst>
      <p:ext uri="{BB962C8B-B14F-4D97-AF65-F5344CB8AC3E}">
        <p14:creationId xmlns:p14="http://schemas.microsoft.com/office/powerpoint/2010/main" val="1075163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Wind_power_by_country" TargetMode="External"/><Relationship Id="rId2" Type="http://schemas.openxmlformats.org/officeDocument/2006/relationships/hyperlink" Target="https://en.wikipedia.org/wiki/Gigawatt" TargetMode="External"/><Relationship Id="rId1" Type="http://schemas.openxmlformats.org/officeDocument/2006/relationships/slideLayout" Target="../slideLayouts/slideLayout2.xml"/><Relationship Id="rId4" Type="http://schemas.openxmlformats.org/officeDocument/2006/relationships/hyperlink" Target="https://en.wikipedia.org/wiki/Wind_power"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n.wikipedia.org/wiki/Pyrolysis" TargetMode="External"/><Relationship Id="rId2" Type="http://schemas.openxmlformats.org/officeDocument/2006/relationships/hyperlink" Target="https://en.wikipedia.org/wiki/Torrefaction" TargetMode="External"/><Relationship Id="rId1" Type="http://schemas.openxmlformats.org/officeDocument/2006/relationships/slideLayout" Target="../slideLayouts/slideLayout2.xml"/><Relationship Id="rId6" Type="http://schemas.openxmlformats.org/officeDocument/2006/relationships/hyperlink" Target="https://en.wikipedia.org/wiki/Biomass#cite_note-13" TargetMode="External"/><Relationship Id="rId5" Type="http://schemas.openxmlformats.org/officeDocument/2006/relationships/hyperlink" Target="https://en.wikipedia.org/wiki/Hydrothermal" TargetMode="External"/><Relationship Id="rId4" Type="http://schemas.openxmlformats.org/officeDocument/2006/relationships/hyperlink" Target="https://en.wikipedia.org/wiki/Gasification"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en.wikipedia.org/wiki/Fermentation_(biochemistry)" TargetMode="External"/><Relationship Id="rId2" Type="http://schemas.openxmlformats.org/officeDocument/2006/relationships/hyperlink" Target="https://en.wikipedia.org/wiki/Anaerobic_digestion" TargetMode="External"/><Relationship Id="rId1" Type="http://schemas.openxmlformats.org/officeDocument/2006/relationships/slideLayout" Target="../slideLayouts/slideLayout2.xml"/><Relationship Id="rId5" Type="http://schemas.openxmlformats.org/officeDocument/2006/relationships/hyperlink" Target="https://en.wikipedia.org/wiki/Glycoside_hydrolases" TargetMode="External"/><Relationship Id="rId4" Type="http://schemas.openxmlformats.org/officeDocument/2006/relationships/hyperlink" Target="https://en.wikipedia.org/wiki/Compostin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Greater_Iran" TargetMode="External"/><Relationship Id="rId3" Type="http://schemas.openxmlformats.org/officeDocument/2006/relationships/hyperlink" Target="https://en.wikipedia.org/wiki/Rotational_energy" TargetMode="External"/><Relationship Id="rId7" Type="http://schemas.openxmlformats.org/officeDocument/2006/relationships/hyperlink" Target="https://en.wikipedia.org/wiki/Wind_turbine" TargetMode="External"/><Relationship Id="rId2" Type="http://schemas.openxmlformats.org/officeDocument/2006/relationships/hyperlink" Target="https://en.wikipedia.org/wiki/Wind_power" TargetMode="External"/><Relationship Id="rId1" Type="http://schemas.openxmlformats.org/officeDocument/2006/relationships/slideLayout" Target="../slideLayouts/slideLayout2.xml"/><Relationship Id="rId6" Type="http://schemas.openxmlformats.org/officeDocument/2006/relationships/hyperlink" Target="https://en.wikipedia.org/wiki/Windpump" TargetMode="External"/><Relationship Id="rId5" Type="http://schemas.openxmlformats.org/officeDocument/2006/relationships/hyperlink" Target="https://en.wikipedia.org/wiki/Mill_(grinding)" TargetMode="External"/><Relationship Id="rId4" Type="http://schemas.openxmlformats.org/officeDocument/2006/relationships/hyperlink" Target="https://en.wikipedia.org/wiki/Windmill_sail" TargetMode="External"/><Relationship Id="rId9" Type="http://schemas.openxmlformats.org/officeDocument/2006/relationships/hyperlink" Target="https://naturalenergyhub.com/wind-energy/"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sz="3200" dirty="0" smtClean="0">
                <a:latin typeface="Algerian" panose="04020705040A02060702" pitchFamily="82" charset="0"/>
              </a:rPr>
              <a:t/>
            </a:r>
            <a:br>
              <a:rPr lang="en-IN" sz="3200" dirty="0" smtClean="0">
                <a:latin typeface="Algerian" panose="04020705040A02060702" pitchFamily="82" charset="0"/>
              </a:rPr>
            </a:br>
            <a:r>
              <a:rPr lang="en-IN" sz="3200" dirty="0">
                <a:latin typeface="Algerian" panose="04020705040A02060702" pitchFamily="82" charset="0"/>
              </a:rPr>
              <a:t/>
            </a:r>
            <a:br>
              <a:rPr lang="en-IN" sz="3200" dirty="0">
                <a:latin typeface="Algerian" panose="04020705040A02060702" pitchFamily="82" charset="0"/>
              </a:rPr>
            </a:br>
            <a:r>
              <a:rPr lang="en-IN" sz="3200" dirty="0" smtClean="0">
                <a:latin typeface="Algerian" panose="04020705040A02060702" pitchFamily="82" charset="0"/>
              </a:rPr>
              <a:t/>
            </a:r>
            <a:br>
              <a:rPr lang="en-IN" sz="3200" dirty="0" smtClean="0">
                <a:latin typeface="Algerian" panose="04020705040A02060702" pitchFamily="82" charset="0"/>
              </a:rPr>
            </a:br>
            <a:r>
              <a:rPr lang="en-IN" sz="3200" dirty="0">
                <a:latin typeface="Algerian" panose="04020705040A02060702" pitchFamily="82" charset="0"/>
              </a:rPr>
              <a:t/>
            </a:r>
            <a:br>
              <a:rPr lang="en-IN" sz="3200" dirty="0">
                <a:latin typeface="Algerian" panose="04020705040A02060702" pitchFamily="82" charset="0"/>
              </a:rPr>
            </a:br>
            <a:r>
              <a:rPr lang="en-IN" sz="3200" dirty="0" smtClean="0">
                <a:latin typeface="Algerian" panose="04020705040A02060702" pitchFamily="82" charset="0"/>
              </a:rPr>
              <a:t>unit :5</a:t>
            </a:r>
            <a:br>
              <a:rPr lang="en-IN" sz="3200" dirty="0" smtClean="0">
                <a:latin typeface="Algerian" panose="04020705040A02060702" pitchFamily="82" charset="0"/>
              </a:rPr>
            </a:br>
            <a:r>
              <a:rPr lang="en-IN" sz="3200" dirty="0" smtClean="0">
                <a:latin typeface="Algerian" panose="04020705040A02060702" pitchFamily="82" charset="0"/>
              </a:rPr>
              <a:t>wind Energy and biomass </a:t>
            </a:r>
            <a:endParaRPr lang="en-IN" sz="3200" dirty="0">
              <a:latin typeface="Algerian" panose="04020705040A02060702" pitchFamily="82" charset="0"/>
            </a:endParaRPr>
          </a:p>
        </p:txBody>
      </p:sp>
      <p:sp>
        <p:nvSpPr>
          <p:cNvPr id="3" name="Subtitle 2"/>
          <p:cNvSpPr>
            <a:spLocks noGrp="1"/>
          </p:cNvSpPr>
          <p:nvPr>
            <p:ph type="subTitle" idx="1"/>
          </p:nvPr>
        </p:nvSpPr>
        <p:spPr/>
        <p:txBody>
          <a:bodyPr/>
          <a:lstStyle/>
          <a:p>
            <a:r>
              <a:rPr lang="en-IN" b="1" dirty="0"/>
              <a:t>Wind Energy and Biomass </a:t>
            </a:r>
            <a:endParaRPr lang="en-IN" dirty="0" smtClean="0"/>
          </a:p>
          <a:p>
            <a:r>
              <a:rPr lang="en-IN" dirty="0" smtClean="0">
                <a:latin typeface="Times New Roman" panose="02020603050405020304" pitchFamily="18" charset="0"/>
                <a:cs typeface="Times New Roman" panose="02020603050405020304" pitchFamily="18" charset="0"/>
              </a:rPr>
              <a:t>Types </a:t>
            </a:r>
            <a:r>
              <a:rPr lang="en-IN" dirty="0">
                <a:latin typeface="Times New Roman" panose="02020603050405020304" pitchFamily="18" charset="0"/>
                <a:cs typeface="Times New Roman" panose="02020603050405020304" pitchFamily="18" charset="0"/>
              </a:rPr>
              <a:t>of wind mills, Wind power availability, and wind power development in India. Evaluation of sites for bio-conversion and bio-mass, Bio-mass gasification with special reference to agricultural waste. </a:t>
            </a:r>
          </a:p>
          <a:p>
            <a:endParaRPr lang="en-IN" dirty="0"/>
          </a:p>
        </p:txBody>
      </p:sp>
    </p:spTree>
    <p:extLst>
      <p:ext uri="{BB962C8B-B14F-4D97-AF65-F5344CB8AC3E}">
        <p14:creationId xmlns:p14="http://schemas.microsoft.com/office/powerpoint/2010/main" val="2111950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Wind power availability in </a:t>
            </a:r>
            <a:r>
              <a:rPr lang="en-IN" dirty="0">
                <a:latin typeface="Times New Roman" panose="02020603050405020304" pitchFamily="18" charset="0"/>
                <a:cs typeface="Times New Roman" panose="02020603050405020304" pitchFamily="18" charset="0"/>
              </a:rPr>
              <a:t>I</a:t>
            </a:r>
            <a:r>
              <a:rPr lang="en-IN" dirty="0" smtClean="0">
                <a:latin typeface="Times New Roman" panose="02020603050405020304" pitchFamily="18" charset="0"/>
                <a:cs typeface="Times New Roman" panose="02020603050405020304" pitchFamily="18" charset="0"/>
              </a:rPr>
              <a:t>ndia </a:t>
            </a:r>
            <a:endParaRPr lang="en-IN" dirty="0"/>
          </a:p>
        </p:txBody>
      </p:sp>
      <p:sp>
        <p:nvSpPr>
          <p:cNvPr id="3" name="Content Placeholder 2"/>
          <p:cNvSpPr>
            <a:spLocks noGrp="1"/>
          </p:cNvSpPr>
          <p:nvPr>
            <p:ph idx="1"/>
          </p:nvPr>
        </p:nvSpPr>
        <p:spPr/>
        <p:txBody>
          <a:bodyPr>
            <a:normAutofit fontScale="92500" lnSpcReduction="10000"/>
          </a:bodyPr>
          <a:lstStyle/>
          <a:p>
            <a:r>
              <a:rPr lang="en-IN" dirty="0">
                <a:latin typeface="Times New Roman" panose="02020603050405020304" pitchFamily="18" charset="0"/>
                <a:cs typeface="Times New Roman" panose="02020603050405020304" pitchFamily="18" charset="0"/>
              </a:rPr>
              <a:t>Wind power generation capacity in India has significantly increased in recent years. As of 29 February 2020 the total installed wind power capacity was 37.669 </a:t>
            </a:r>
            <a:r>
              <a:rPr lang="en-IN" dirty="0">
                <a:latin typeface="Times New Roman" panose="02020603050405020304" pitchFamily="18" charset="0"/>
                <a:cs typeface="Times New Roman" panose="02020603050405020304" pitchFamily="18" charset="0"/>
                <a:hlinkClick r:id="rId2" tooltip="Gigawatt"/>
              </a:rPr>
              <a:t>GW</a:t>
            </a:r>
            <a:r>
              <a:rPr lang="en-IN" dirty="0">
                <a:latin typeface="Times New Roman" panose="02020603050405020304" pitchFamily="18" charset="0"/>
                <a:cs typeface="Times New Roman" panose="02020603050405020304" pitchFamily="18" charset="0"/>
              </a:rPr>
              <a:t>, the </a:t>
            </a:r>
            <a:r>
              <a:rPr lang="en-IN" u="sng" dirty="0">
                <a:latin typeface="Times New Roman" panose="02020603050405020304" pitchFamily="18" charset="0"/>
                <a:cs typeface="Times New Roman" panose="02020603050405020304" pitchFamily="18" charset="0"/>
                <a:hlinkClick r:id="rId3" tooltip="Wind power by country"/>
              </a:rPr>
              <a:t>fourth largest installed wind power capacity in the </a:t>
            </a:r>
            <a:r>
              <a:rPr lang="en-IN" dirty="0">
                <a:latin typeface="Times New Roman" panose="02020603050405020304" pitchFamily="18" charset="0"/>
                <a:cs typeface="Times New Roman" panose="02020603050405020304" pitchFamily="18" charset="0"/>
                <a:hlinkClick r:id="rId3" tooltip="Wind power by country"/>
              </a:rPr>
              <a:t>world</a:t>
            </a:r>
            <a:r>
              <a:rPr lang="en-IN" dirty="0" smtClean="0">
                <a:latin typeface="Times New Roman" panose="02020603050405020304" pitchFamily="18" charset="0"/>
                <a:cs typeface="Times New Roman" panose="02020603050405020304" pitchFamily="18" charset="0"/>
              </a:rPr>
              <a:t>.</a:t>
            </a:r>
            <a:endParaRPr lang="en-IN" baseline="30000"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hlinkClick r:id="rId4" tooltip="Wind power"/>
              </a:rPr>
              <a:t>Wind power</a:t>
            </a:r>
            <a:r>
              <a:rPr lang="en-IN" dirty="0">
                <a:latin typeface="Times New Roman" panose="02020603050405020304" pitchFamily="18" charset="0"/>
                <a:cs typeface="Times New Roman" panose="02020603050405020304" pitchFamily="18" charset="0"/>
              </a:rPr>
              <a:t> capacity is mainly spread across the Southern, Western and Northern regions</a:t>
            </a:r>
            <a:r>
              <a:rPr lang="en-IN" dirty="0" smtClean="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Wind power costs in India are decreasing </a:t>
            </a:r>
            <a:r>
              <a:rPr lang="en-IN" dirty="0" smtClean="0">
                <a:latin typeface="Times New Roman" panose="02020603050405020304" pitchFamily="18" charset="0"/>
                <a:cs typeface="Times New Roman" panose="02020603050405020304" pitchFamily="18" charset="0"/>
              </a:rPr>
              <a:t>rapidly</a:t>
            </a:r>
          </a:p>
          <a:p>
            <a:r>
              <a:rPr lang="en-IN" dirty="0" smtClean="0">
                <a:latin typeface="Times New Roman" panose="02020603050405020304" pitchFamily="18" charset="0"/>
                <a:cs typeface="Times New Roman" panose="02020603050405020304" pitchFamily="18" charset="0"/>
              </a:rPr>
              <a:t>The </a:t>
            </a:r>
            <a:r>
              <a:rPr lang="en-IN" dirty="0" err="1">
                <a:latin typeface="Times New Roman" panose="02020603050405020304" pitchFamily="18" charset="0"/>
                <a:cs typeface="Times New Roman" panose="02020603050405020304" pitchFamily="18" charset="0"/>
              </a:rPr>
              <a:t>levelised</a:t>
            </a:r>
            <a:r>
              <a:rPr lang="en-IN" dirty="0">
                <a:latin typeface="Times New Roman" panose="02020603050405020304" pitchFamily="18" charset="0"/>
                <a:cs typeface="Times New Roman" panose="02020603050405020304" pitchFamily="18" charset="0"/>
              </a:rPr>
              <a:t> tariff of wind power reached a record low of ₹2.43 </a:t>
            </a:r>
            <a:r>
              <a:rPr lang="en-IN" dirty="0" smtClean="0">
                <a:latin typeface="Times New Roman" panose="02020603050405020304" pitchFamily="18" charset="0"/>
                <a:cs typeface="Times New Roman" panose="02020603050405020304" pitchFamily="18" charset="0"/>
              </a:rPr>
              <a:t>per </a:t>
            </a:r>
            <a:r>
              <a:rPr lang="en-IN" dirty="0">
                <a:latin typeface="Times New Roman" panose="02020603050405020304" pitchFamily="18" charset="0"/>
                <a:cs typeface="Times New Roman" panose="02020603050405020304" pitchFamily="18" charset="0"/>
              </a:rPr>
              <a:t>kWh (without any direct or indirect subsidies) during auctions for wind projects in December 2017</a:t>
            </a:r>
            <a:r>
              <a:rPr lang="en-IN" dirty="0" smtClean="0">
                <a:latin typeface="Times New Roman" panose="02020603050405020304" pitchFamily="18" charset="0"/>
                <a:cs typeface="Times New Roman" panose="02020603050405020304" pitchFamily="18" charset="0"/>
              </a:rPr>
              <a:t>.</a:t>
            </a:r>
            <a:r>
              <a:rPr lang="en-IN" baseline="30000" dirty="0" smtClean="0">
                <a:latin typeface="Times New Roman" panose="02020603050405020304" pitchFamily="18" charset="0"/>
                <a:cs typeface="Times New Roman" panose="02020603050405020304" pitchFamily="18" charset="0"/>
              </a:rPr>
              <a:t>]</a:t>
            </a:r>
            <a:r>
              <a:rPr lang="en-IN" dirty="0" smtClean="0">
                <a:latin typeface="Times New Roman" panose="02020603050405020304" pitchFamily="18" charset="0"/>
                <a:cs typeface="Times New Roman" panose="02020603050405020304" pitchFamily="18" charset="0"/>
              </a:rPr>
              <a:t>In </a:t>
            </a:r>
            <a:r>
              <a:rPr lang="en-IN" dirty="0">
                <a:latin typeface="Times New Roman" panose="02020603050405020304" pitchFamily="18" charset="0"/>
                <a:cs typeface="Times New Roman" panose="02020603050405020304" pitchFamily="18" charset="0"/>
              </a:rPr>
              <a:t>December 2017, union government announced the applicable guidelines for tariff-based wind power auctions to bring more clarity and minimise the risk to the developers</a:t>
            </a:r>
            <a:r>
              <a:rPr lang="en-IN" dirty="0" smtClean="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416655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W</a:t>
            </a:r>
            <a:r>
              <a:rPr lang="en-IN" dirty="0" smtClean="0">
                <a:latin typeface="Times New Roman" panose="02020603050405020304" pitchFamily="18" charset="0"/>
                <a:cs typeface="Times New Roman" panose="02020603050405020304" pitchFamily="18" charset="0"/>
              </a:rPr>
              <a:t>ind power development in India.</a:t>
            </a:r>
            <a:endParaRPr lang="en-IN" dirty="0"/>
          </a:p>
        </p:txBody>
      </p:sp>
      <p:sp>
        <p:nvSpPr>
          <p:cNvPr id="3" name="Content Placeholder 2"/>
          <p:cNvSpPr>
            <a:spLocks noGrp="1"/>
          </p:cNvSpPr>
          <p:nvPr>
            <p:ph idx="1"/>
          </p:nvPr>
        </p:nvSpPr>
        <p:spPr/>
        <p:txBody>
          <a:bodyPr/>
          <a:lstStyle/>
          <a:p>
            <a:pPr algn="just"/>
            <a:r>
              <a:rPr lang="en-IN" dirty="0">
                <a:latin typeface="Times New Roman" panose="02020603050405020304" pitchFamily="18" charset="0"/>
                <a:cs typeface="Times New Roman" panose="02020603050405020304" pitchFamily="18" charset="0"/>
              </a:rPr>
              <a:t>India currently has an installed wind power generation capacity of 22,465 MW. Also, barely 12% of the total power generation is from renewable sources.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The </a:t>
            </a:r>
            <a:r>
              <a:rPr lang="en-IN" dirty="0">
                <a:latin typeface="Times New Roman" panose="02020603050405020304" pitchFamily="18" charset="0"/>
                <a:cs typeface="Times New Roman" panose="02020603050405020304" pitchFamily="18" charset="0"/>
              </a:rPr>
              <a:t>remaining 88% of power depends on other energy resources. Offshore wind power policies should be developed; it helps to increase the wind power energy.</a:t>
            </a:r>
          </a:p>
        </p:txBody>
      </p:sp>
    </p:spTree>
    <p:extLst>
      <p:ext uri="{BB962C8B-B14F-4D97-AF65-F5344CB8AC3E}">
        <p14:creationId xmlns:p14="http://schemas.microsoft.com/office/powerpoint/2010/main" val="858594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Bio Mass </a:t>
            </a:r>
            <a:endParaRPr lang="en-IN" dirty="0"/>
          </a:p>
        </p:txBody>
      </p:sp>
      <p:pic>
        <p:nvPicPr>
          <p:cNvPr id="10" name="Content Placeholder 9"/>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2387" y="1433016"/>
            <a:ext cx="10058400" cy="5309729"/>
          </a:xfrm>
        </p:spPr>
      </p:pic>
    </p:spTree>
    <p:extLst>
      <p:ext uri="{BB962C8B-B14F-4D97-AF65-F5344CB8AC3E}">
        <p14:creationId xmlns:p14="http://schemas.microsoft.com/office/powerpoint/2010/main" val="2378432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Bio Mass </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13748" y="1825625"/>
            <a:ext cx="4364503" cy="4351338"/>
          </a:xfrm>
        </p:spPr>
      </p:pic>
    </p:spTree>
    <p:extLst>
      <p:ext uri="{BB962C8B-B14F-4D97-AF65-F5344CB8AC3E}">
        <p14:creationId xmlns:p14="http://schemas.microsoft.com/office/powerpoint/2010/main" val="1376463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Bio-mass</a:t>
            </a:r>
            <a:br>
              <a:rPr lang="en-IN" dirty="0" smtClean="0"/>
            </a:br>
            <a:endParaRPr lang="en-IN" dirty="0"/>
          </a:p>
        </p:txBody>
      </p:sp>
      <p:sp>
        <p:nvSpPr>
          <p:cNvPr id="3" name="Content Placeholder 2"/>
          <p:cNvSpPr>
            <a:spLocks noGrp="1"/>
          </p:cNvSpPr>
          <p:nvPr>
            <p:ph idx="1"/>
          </p:nvPr>
        </p:nvSpPr>
        <p:spPr/>
        <p:txBody>
          <a:bodyPr>
            <a:normAutofit/>
          </a:bodyPr>
          <a:lstStyle/>
          <a:p>
            <a:pPr algn="just"/>
            <a:r>
              <a:rPr lang="en-IN" b="1" dirty="0" smtClean="0"/>
              <a:t>Biomass</a:t>
            </a:r>
            <a:r>
              <a:rPr lang="en-IN" dirty="0"/>
              <a:t> is plant or animal material used for energy production (electricity or heat), or in various industrial processes as raw substance </a:t>
            </a:r>
            <a:r>
              <a:rPr lang="en-IN" dirty="0" err="1" smtClean="0"/>
              <a:t>f.or</a:t>
            </a:r>
            <a:r>
              <a:rPr lang="en-IN" dirty="0" smtClean="0"/>
              <a:t> </a:t>
            </a:r>
            <a:r>
              <a:rPr lang="en-IN" dirty="0"/>
              <a:t>a range of </a:t>
            </a:r>
            <a:r>
              <a:rPr lang="en-IN" dirty="0" smtClean="0"/>
              <a:t>products.</a:t>
            </a:r>
          </a:p>
          <a:p>
            <a:pPr algn="just"/>
            <a:r>
              <a:rPr lang="en-IN" dirty="0"/>
              <a:t>Biomass is fuel that is developed from organic materials, a renewable and sustainable source of energy used to create electricity or other forms of power.</a:t>
            </a:r>
          </a:p>
        </p:txBody>
      </p:sp>
    </p:spTree>
    <p:extLst>
      <p:ext uri="{BB962C8B-B14F-4D97-AF65-F5344CB8AC3E}">
        <p14:creationId xmlns:p14="http://schemas.microsoft.com/office/powerpoint/2010/main" val="2345175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Bio-Fuels </a:t>
            </a:r>
            <a:endParaRPr lang="en-IN" dirty="0"/>
          </a:p>
        </p:txBody>
      </p:sp>
      <p:sp>
        <p:nvSpPr>
          <p:cNvPr id="3" name="Content Placeholder 2"/>
          <p:cNvSpPr>
            <a:spLocks noGrp="1"/>
          </p:cNvSpPr>
          <p:nvPr>
            <p:ph idx="1"/>
          </p:nvPr>
        </p:nvSpPr>
        <p:spPr/>
        <p:txBody>
          <a:bodyPr/>
          <a:lstStyle/>
          <a:p>
            <a:r>
              <a:rPr lang="en-IN" b="1" dirty="0"/>
              <a:t>Biofuel</a:t>
            </a:r>
            <a:r>
              <a:rPr lang="en-IN" dirty="0"/>
              <a:t>, any fuel that is derived from biomass—that is, plant or algae material or animal waste. Since such feedstock material can be replenished readily, </a:t>
            </a:r>
            <a:r>
              <a:rPr lang="en-IN" b="1" dirty="0"/>
              <a:t>biofuel</a:t>
            </a:r>
            <a:r>
              <a:rPr lang="en-IN" dirty="0"/>
              <a:t> is considered to be a source of renewable energy, unlike fossil fuels such as petroleum, coal, and natural gas</a:t>
            </a:r>
            <a:r>
              <a:rPr lang="en-IN" dirty="0" smtClean="0"/>
              <a:t>.</a:t>
            </a:r>
          </a:p>
          <a:p>
            <a:r>
              <a:rPr lang="en-IN" dirty="0" smtClean="0"/>
              <a:t>Solid:- Wood , strew , municipal refuse </a:t>
            </a:r>
          </a:p>
          <a:p>
            <a:r>
              <a:rPr lang="en-IN" dirty="0" smtClean="0"/>
              <a:t>Liquids :- Methanol, Vegetable oil,</a:t>
            </a:r>
          </a:p>
          <a:p>
            <a:r>
              <a:rPr lang="en-IN" dirty="0" smtClean="0"/>
              <a:t>Gases :- Fuel Gas,</a:t>
            </a:r>
            <a:endParaRPr lang="en-IN" dirty="0"/>
          </a:p>
        </p:txBody>
      </p:sp>
    </p:spTree>
    <p:extLst>
      <p:ext uri="{BB962C8B-B14F-4D97-AF65-F5344CB8AC3E}">
        <p14:creationId xmlns:p14="http://schemas.microsoft.com/office/powerpoint/2010/main" val="1322939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Bio-conversion</a:t>
            </a:r>
            <a:endParaRPr lang="en-IN" dirty="0"/>
          </a:p>
        </p:txBody>
      </p:sp>
      <p:sp>
        <p:nvSpPr>
          <p:cNvPr id="3" name="Content Placeholder 2"/>
          <p:cNvSpPr>
            <a:spLocks noGrp="1"/>
          </p:cNvSpPr>
          <p:nvPr>
            <p:ph idx="1"/>
          </p:nvPr>
        </p:nvSpPr>
        <p:spPr/>
        <p:txBody>
          <a:bodyPr>
            <a:normAutofit/>
          </a:bodyPr>
          <a:lstStyle/>
          <a:p>
            <a:pPr algn="just"/>
            <a:r>
              <a:rPr lang="en-IN" b="1" dirty="0"/>
              <a:t>Biomass conversion</a:t>
            </a:r>
            <a:r>
              <a:rPr lang="en-IN" dirty="0"/>
              <a:t> to fuels, heat </a:t>
            </a:r>
            <a:r>
              <a:rPr lang="en-IN"/>
              <a:t>and </a:t>
            </a:r>
            <a:r>
              <a:rPr lang="en-IN" smtClean="0"/>
              <a:t>power ,Animal </a:t>
            </a:r>
            <a:r>
              <a:rPr lang="en-IN" dirty="0"/>
              <a:t>manure, as most </a:t>
            </a:r>
            <a:r>
              <a:rPr lang="en-IN" b="1" dirty="0"/>
              <a:t>wet biomass</a:t>
            </a:r>
            <a:r>
              <a:rPr lang="en-IN" dirty="0"/>
              <a:t> types can be converted to biogas through anaerobic digestion, a biochemical </a:t>
            </a:r>
            <a:r>
              <a:rPr lang="en-IN" b="1" dirty="0"/>
              <a:t>process</a:t>
            </a:r>
            <a:r>
              <a:rPr lang="en-IN" dirty="0"/>
              <a:t> that is used to break the biogenic carbon and transform it to a mixture of methane and carbon dioxide through a complex series of chemical reactions</a:t>
            </a:r>
            <a:r>
              <a:rPr lang="en-IN" dirty="0" smtClean="0"/>
              <a:t>.</a:t>
            </a:r>
            <a:endParaRPr lang="en-IN" dirty="0" smtClean="0"/>
          </a:p>
          <a:p>
            <a:r>
              <a:rPr lang="en-IN" dirty="0" smtClean="0"/>
              <a:t>Thermal Conservation</a:t>
            </a:r>
          </a:p>
          <a:p>
            <a:r>
              <a:rPr lang="en-IN" dirty="0" smtClean="0"/>
              <a:t>Bi</a:t>
            </a:r>
            <a:r>
              <a:rPr lang="en-IN" dirty="0" smtClean="0"/>
              <a:t>o chemical conservation </a:t>
            </a:r>
          </a:p>
          <a:p>
            <a:pPr marL="0" indent="0">
              <a:buNone/>
            </a:pPr>
            <a:endParaRPr lang="en-IN" dirty="0"/>
          </a:p>
        </p:txBody>
      </p:sp>
    </p:spTree>
    <p:extLst>
      <p:ext uri="{BB962C8B-B14F-4D97-AF65-F5344CB8AC3E}">
        <p14:creationId xmlns:p14="http://schemas.microsoft.com/office/powerpoint/2010/main" val="3115766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Thermal conversions</a:t>
            </a:r>
            <a:br>
              <a:rPr lang="en-IN" b="1" dirty="0"/>
            </a:br>
            <a:endParaRPr lang="en-IN" dirty="0"/>
          </a:p>
        </p:txBody>
      </p:sp>
      <p:sp>
        <p:nvSpPr>
          <p:cNvPr id="3" name="Content Placeholder 2"/>
          <p:cNvSpPr>
            <a:spLocks noGrp="1"/>
          </p:cNvSpPr>
          <p:nvPr>
            <p:ph idx="1"/>
          </p:nvPr>
        </p:nvSpPr>
        <p:spPr/>
        <p:txBody>
          <a:bodyPr>
            <a:normAutofit/>
          </a:bodyPr>
          <a:lstStyle/>
          <a:p>
            <a:r>
              <a:rPr lang="en-IN" dirty="0"/>
              <a:t>Thermal conversion processes use heat as the dominant mechanism to upgrade biomass into a better and more practical fuel. The basic alternatives are </a:t>
            </a:r>
            <a:r>
              <a:rPr lang="en-IN" dirty="0" err="1">
                <a:hlinkClick r:id="rId2" tooltip="Torrefaction"/>
              </a:rPr>
              <a:t>torrefaction</a:t>
            </a:r>
            <a:r>
              <a:rPr lang="en-IN" dirty="0"/>
              <a:t>, </a:t>
            </a:r>
            <a:r>
              <a:rPr lang="en-IN" dirty="0">
                <a:hlinkClick r:id="rId3" tooltip="Pyrolysis"/>
              </a:rPr>
              <a:t>pyrolysis</a:t>
            </a:r>
            <a:r>
              <a:rPr lang="en-IN" dirty="0"/>
              <a:t>, and </a:t>
            </a:r>
            <a:r>
              <a:rPr lang="en-IN" dirty="0">
                <a:hlinkClick r:id="rId4" tooltip="Gasification"/>
              </a:rPr>
              <a:t>gasification</a:t>
            </a:r>
            <a:r>
              <a:rPr lang="en-IN" dirty="0"/>
              <a:t>, these are separated principally by the extent to which the chemical reactions involved are allowed to proceed </a:t>
            </a:r>
            <a:endParaRPr lang="en-IN" dirty="0" smtClean="0"/>
          </a:p>
          <a:p>
            <a:r>
              <a:rPr lang="en-IN" dirty="0" smtClean="0"/>
              <a:t>There </a:t>
            </a:r>
            <a:r>
              <a:rPr lang="en-IN" dirty="0"/>
              <a:t>are other less common, more experimental or proprietary thermal processes that may offer benefits, such as </a:t>
            </a:r>
            <a:r>
              <a:rPr lang="en-IN" dirty="0">
                <a:hlinkClick r:id="rId5" tooltip="Hydrothermal"/>
              </a:rPr>
              <a:t>hydrothermal</a:t>
            </a:r>
            <a:r>
              <a:rPr lang="en-IN" dirty="0"/>
              <a:t> upgrading.</a:t>
            </a:r>
            <a:r>
              <a:rPr lang="en-IN" baseline="30000" dirty="0">
                <a:hlinkClick r:id="rId6"/>
              </a:rPr>
              <a:t>[13]</a:t>
            </a:r>
            <a:r>
              <a:rPr lang="en-IN" dirty="0"/>
              <a:t> Some have been developed for use on high moisture content biomass, including aqueous slurries, and allow them to be converted into more convenient forms.</a:t>
            </a:r>
          </a:p>
          <a:p>
            <a:endParaRPr lang="en-IN" dirty="0"/>
          </a:p>
        </p:txBody>
      </p:sp>
    </p:spTree>
    <p:extLst>
      <p:ext uri="{BB962C8B-B14F-4D97-AF65-F5344CB8AC3E}">
        <p14:creationId xmlns:p14="http://schemas.microsoft.com/office/powerpoint/2010/main" val="4270396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Biochemical conversion</a:t>
            </a:r>
            <a:br>
              <a:rPr lang="en-IN" b="1" dirty="0"/>
            </a:br>
            <a:endParaRPr lang="en-IN" dirty="0"/>
          </a:p>
        </p:txBody>
      </p:sp>
      <p:sp>
        <p:nvSpPr>
          <p:cNvPr id="3" name="Content Placeholder 2"/>
          <p:cNvSpPr>
            <a:spLocks noGrp="1"/>
          </p:cNvSpPr>
          <p:nvPr>
            <p:ph idx="1"/>
          </p:nvPr>
        </p:nvSpPr>
        <p:spPr/>
        <p:txBody>
          <a:bodyPr>
            <a:normAutofit lnSpcReduction="10000"/>
          </a:bodyPr>
          <a:lstStyle/>
          <a:p>
            <a:pPr algn="just"/>
            <a:r>
              <a:rPr lang="en-IN" dirty="0"/>
              <a:t>As biomass is a natural material, many highly efficient biochemical processes have developed in nature to break down the molecules of which biomass is composed, and many of these biochemical conversion processes can be harnessed. In most cases, microorganisms are used to perform the conversion process: </a:t>
            </a:r>
            <a:r>
              <a:rPr lang="en-IN" dirty="0">
                <a:hlinkClick r:id="rId2" tooltip="Anaerobic digestion"/>
              </a:rPr>
              <a:t>anaerobic digestion</a:t>
            </a:r>
            <a:r>
              <a:rPr lang="en-IN" dirty="0"/>
              <a:t>, </a:t>
            </a:r>
            <a:r>
              <a:rPr lang="en-IN" dirty="0">
                <a:hlinkClick r:id="rId3" tooltip="Fermentation (biochemistry)"/>
              </a:rPr>
              <a:t>fermentation</a:t>
            </a:r>
            <a:r>
              <a:rPr lang="en-IN" dirty="0"/>
              <a:t>, and </a:t>
            </a:r>
            <a:r>
              <a:rPr lang="en-IN" dirty="0">
                <a:hlinkClick r:id="rId4" tooltip="Composting"/>
              </a:rPr>
              <a:t>composting</a:t>
            </a:r>
            <a:r>
              <a:rPr lang="en-IN" dirty="0" smtClean="0"/>
              <a:t>.</a:t>
            </a:r>
            <a:endParaRPr lang="en-IN" dirty="0"/>
          </a:p>
          <a:p>
            <a:pPr algn="just"/>
            <a:r>
              <a:rPr lang="en-IN" dirty="0">
                <a:hlinkClick r:id="rId5" tooltip="Glycoside hydrolases"/>
              </a:rPr>
              <a:t>Glycoside hydrolases</a:t>
            </a:r>
            <a:r>
              <a:rPr lang="en-IN" dirty="0"/>
              <a:t> are the enzymes involved in the degradation of the major fraction of biomass, such as polysaccharides present in starch and lignocellulose. Thermostable variants are gaining increasing roles as catalysts in </a:t>
            </a:r>
            <a:r>
              <a:rPr lang="en-IN" dirty="0" err="1"/>
              <a:t>biorefining</a:t>
            </a:r>
            <a:r>
              <a:rPr lang="en-IN" dirty="0"/>
              <a:t> applications, since recalcitrant biomass often needs thermal treatment for more efficient degradation</a:t>
            </a:r>
            <a:r>
              <a:rPr lang="en-IN" dirty="0" smtClean="0"/>
              <a:t>.</a:t>
            </a:r>
            <a:endParaRPr lang="en-IN" dirty="0"/>
          </a:p>
          <a:p>
            <a:endParaRPr lang="en-IN" dirty="0"/>
          </a:p>
        </p:txBody>
      </p:sp>
    </p:spTree>
    <p:extLst>
      <p:ext uri="{BB962C8B-B14F-4D97-AF65-F5344CB8AC3E}">
        <p14:creationId xmlns:p14="http://schemas.microsoft.com/office/powerpoint/2010/main" val="2918136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Wet process </a:t>
            </a:r>
            <a:endParaRPr lang="en-IN" dirty="0"/>
          </a:p>
        </p:txBody>
      </p:sp>
      <p:sp>
        <p:nvSpPr>
          <p:cNvPr id="3" name="Content Placeholder 2"/>
          <p:cNvSpPr>
            <a:spLocks noGrp="1"/>
          </p:cNvSpPr>
          <p:nvPr>
            <p:ph idx="1"/>
          </p:nvPr>
        </p:nvSpPr>
        <p:spPr/>
        <p:txBody>
          <a:bodyPr>
            <a:normAutofit lnSpcReduction="10000"/>
          </a:bodyPr>
          <a:lstStyle/>
          <a:p>
            <a:r>
              <a:rPr lang="en-IN" dirty="0" smtClean="0"/>
              <a:t>Anaerobic digestion :- </a:t>
            </a:r>
            <a:r>
              <a:rPr lang="en-IN" b="1" dirty="0"/>
              <a:t>Anaerobic digestion</a:t>
            </a:r>
            <a:r>
              <a:rPr lang="en-IN" dirty="0"/>
              <a:t> is a </a:t>
            </a:r>
            <a:r>
              <a:rPr lang="en-IN" b="1" dirty="0"/>
              <a:t>process</a:t>
            </a:r>
            <a:r>
              <a:rPr lang="en-IN" dirty="0"/>
              <a:t> through which bacteria break down organic matter—such as manure—without oxygen. As the bacteria “work,” they generate biogas</a:t>
            </a:r>
            <a:r>
              <a:rPr lang="en-IN" dirty="0" smtClean="0"/>
              <a:t>. Co digestion </a:t>
            </a:r>
            <a:r>
              <a:rPr lang="en-IN" dirty="0"/>
              <a:t>occurs when </a:t>
            </a:r>
            <a:r>
              <a:rPr lang="en-IN" b="1" dirty="0"/>
              <a:t>anaerobic digestion</a:t>
            </a:r>
            <a:r>
              <a:rPr lang="en-IN" dirty="0"/>
              <a:t> is used to break down multiple types of organic waste in one </a:t>
            </a:r>
            <a:r>
              <a:rPr lang="en-IN" b="1" dirty="0"/>
              <a:t>anaerobic digester</a:t>
            </a:r>
            <a:endParaRPr lang="en-IN" dirty="0" smtClean="0"/>
          </a:p>
          <a:p>
            <a:r>
              <a:rPr lang="en-IN" dirty="0" smtClean="0"/>
              <a:t>Fermentation:- </a:t>
            </a:r>
            <a:r>
              <a:rPr lang="en-IN" b="1" dirty="0"/>
              <a:t>Fermentation is an anaerobic process</a:t>
            </a:r>
            <a:r>
              <a:rPr lang="en-IN" dirty="0"/>
              <a:t> in which energy can be released from glucose even though oxygen is not available. </a:t>
            </a:r>
            <a:r>
              <a:rPr lang="en-IN" b="1" dirty="0"/>
              <a:t>Fermentation</a:t>
            </a:r>
            <a:r>
              <a:rPr lang="en-IN" dirty="0"/>
              <a:t> occurs in yeast cells, and a form of </a:t>
            </a:r>
            <a:r>
              <a:rPr lang="en-IN" b="1" dirty="0"/>
              <a:t>fermentation</a:t>
            </a:r>
            <a:r>
              <a:rPr lang="en-IN" dirty="0"/>
              <a:t> takes place in bacteria and in the muscle cells of animals.</a:t>
            </a:r>
            <a:endParaRPr lang="en-IN" dirty="0" smtClean="0"/>
          </a:p>
          <a:p>
            <a:r>
              <a:rPr lang="en-IN" dirty="0" smtClean="0"/>
              <a:t>Chemical Reduction :-</a:t>
            </a:r>
            <a:endParaRPr lang="en-IN" dirty="0"/>
          </a:p>
        </p:txBody>
      </p:sp>
    </p:spTree>
    <p:extLst>
      <p:ext uri="{BB962C8B-B14F-4D97-AF65-F5344CB8AC3E}">
        <p14:creationId xmlns:p14="http://schemas.microsoft.com/office/powerpoint/2010/main" val="335757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smtClean="0">
                <a:latin typeface="Times New Roman" panose="02020603050405020304" pitchFamily="18" charset="0"/>
                <a:cs typeface="Times New Roman" panose="02020603050405020304" pitchFamily="18" charset="0"/>
              </a:rPr>
              <a:t>Introduction </a:t>
            </a:r>
            <a:endParaRPr lang="en-IN"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IN" dirty="0">
                <a:latin typeface="Times New Roman" panose="02020603050405020304" pitchFamily="18" charset="0"/>
                <a:cs typeface="Times New Roman" panose="02020603050405020304" pitchFamily="18" charset="0"/>
              </a:rPr>
              <a:t>A </a:t>
            </a:r>
            <a:r>
              <a:rPr lang="en-IN" b="1" dirty="0">
                <a:latin typeface="Times New Roman" panose="02020603050405020304" pitchFamily="18" charset="0"/>
                <a:cs typeface="Times New Roman" panose="02020603050405020304" pitchFamily="18" charset="0"/>
              </a:rPr>
              <a:t>windmill</a:t>
            </a:r>
            <a:r>
              <a:rPr lang="en-IN" dirty="0">
                <a:latin typeface="Times New Roman" panose="02020603050405020304" pitchFamily="18" charset="0"/>
                <a:cs typeface="Times New Roman" panose="02020603050405020304" pitchFamily="18" charset="0"/>
              </a:rPr>
              <a:t> is a structure that converts </a:t>
            </a:r>
            <a:r>
              <a:rPr lang="en-IN" dirty="0">
                <a:latin typeface="Times New Roman" panose="02020603050405020304" pitchFamily="18" charset="0"/>
                <a:cs typeface="Times New Roman" panose="02020603050405020304" pitchFamily="18" charset="0"/>
                <a:hlinkClick r:id="rId2" tooltip="Wind power"/>
              </a:rPr>
              <a:t>wind power</a:t>
            </a:r>
            <a:r>
              <a:rPr lang="en-IN" dirty="0">
                <a:latin typeface="Times New Roman" panose="02020603050405020304" pitchFamily="18" charset="0"/>
                <a:cs typeface="Times New Roman" panose="02020603050405020304" pitchFamily="18" charset="0"/>
              </a:rPr>
              <a:t> into </a:t>
            </a:r>
            <a:r>
              <a:rPr lang="en-IN" dirty="0">
                <a:latin typeface="Times New Roman" panose="02020603050405020304" pitchFamily="18" charset="0"/>
                <a:cs typeface="Times New Roman" panose="02020603050405020304" pitchFamily="18" charset="0"/>
                <a:hlinkClick r:id="rId3" tooltip="Rotational energy"/>
              </a:rPr>
              <a:t>rotational energy</a:t>
            </a:r>
            <a:r>
              <a:rPr lang="en-IN" dirty="0">
                <a:latin typeface="Times New Roman" panose="02020603050405020304" pitchFamily="18" charset="0"/>
                <a:cs typeface="Times New Roman" panose="02020603050405020304" pitchFamily="18" charset="0"/>
              </a:rPr>
              <a:t> by means of vanes called </a:t>
            </a:r>
            <a:r>
              <a:rPr lang="en-IN" dirty="0">
                <a:latin typeface="Times New Roman" panose="02020603050405020304" pitchFamily="18" charset="0"/>
                <a:cs typeface="Times New Roman" panose="02020603050405020304" pitchFamily="18" charset="0"/>
                <a:hlinkClick r:id="rId4" tooltip="Windmill sail"/>
              </a:rPr>
              <a:t>sails</a:t>
            </a:r>
            <a:r>
              <a:rPr lang="en-IN" dirty="0">
                <a:latin typeface="Times New Roman" panose="02020603050405020304" pitchFamily="18" charset="0"/>
                <a:cs typeface="Times New Roman" panose="02020603050405020304" pitchFamily="18" charset="0"/>
              </a:rPr>
              <a:t> or blades, specifically to </a:t>
            </a:r>
            <a:r>
              <a:rPr lang="en-IN" dirty="0">
                <a:latin typeface="Times New Roman" panose="02020603050405020304" pitchFamily="18" charset="0"/>
                <a:cs typeface="Times New Roman" panose="02020603050405020304" pitchFamily="18" charset="0"/>
                <a:hlinkClick r:id="rId5" tooltip="Mill (grinding)"/>
              </a:rPr>
              <a:t>mill</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grain, </a:t>
            </a:r>
            <a:r>
              <a:rPr lang="en-IN" dirty="0">
                <a:latin typeface="Times New Roman" panose="02020603050405020304" pitchFamily="18" charset="0"/>
                <a:cs typeface="Times New Roman" panose="02020603050405020304" pitchFamily="18" charset="0"/>
              </a:rPr>
              <a:t>but the term is also extended to </a:t>
            </a:r>
            <a:r>
              <a:rPr lang="en-IN" dirty="0" err="1">
                <a:latin typeface="Times New Roman" panose="02020603050405020304" pitchFamily="18" charset="0"/>
                <a:cs typeface="Times New Roman" panose="02020603050405020304" pitchFamily="18" charset="0"/>
                <a:hlinkClick r:id="rId6" tooltip="Windpump"/>
              </a:rPr>
              <a:t>windpumps</a:t>
            </a:r>
            <a:r>
              <a:rPr lang="en-IN"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hlinkClick r:id="rId7" tooltip="Wind turbine"/>
              </a:rPr>
              <a:t>wind turbines</a:t>
            </a:r>
            <a:r>
              <a:rPr lang="en-IN" dirty="0">
                <a:latin typeface="Times New Roman" panose="02020603050405020304" pitchFamily="18" charset="0"/>
                <a:cs typeface="Times New Roman" panose="02020603050405020304" pitchFamily="18" charset="0"/>
              </a:rPr>
              <a:t> and other </a:t>
            </a:r>
            <a:r>
              <a:rPr lang="en-IN" dirty="0" smtClean="0">
                <a:latin typeface="Times New Roman" panose="02020603050405020304" pitchFamily="18" charset="0"/>
                <a:cs typeface="Times New Roman" panose="02020603050405020304" pitchFamily="18" charset="0"/>
              </a:rPr>
              <a:t>applications.</a:t>
            </a:r>
          </a:p>
          <a:p>
            <a:r>
              <a:rPr lang="en-IN" dirty="0">
                <a:latin typeface="Times New Roman" panose="02020603050405020304" pitchFamily="18" charset="0"/>
                <a:cs typeface="Times New Roman" panose="02020603050405020304" pitchFamily="18" charset="0"/>
              </a:rPr>
              <a:t> Windmills were used throughout the high medieval and early modern periods; the </a:t>
            </a:r>
            <a:r>
              <a:rPr lang="en-IN" dirty="0" smtClean="0">
                <a:latin typeface="Times New Roman" panose="02020603050405020304" pitchFamily="18" charset="0"/>
                <a:cs typeface="Times New Roman" panose="02020603050405020304" pitchFamily="18" charset="0"/>
              </a:rPr>
              <a:t>horizontal windmill</a:t>
            </a:r>
            <a:r>
              <a:rPr lang="en-IN" dirty="0">
                <a:latin typeface="Times New Roman" panose="02020603050405020304" pitchFamily="18" charset="0"/>
                <a:cs typeface="Times New Roman" panose="02020603050405020304" pitchFamily="18" charset="0"/>
              </a:rPr>
              <a:t> first appeared in </a:t>
            </a:r>
            <a:r>
              <a:rPr lang="en-IN" dirty="0">
                <a:latin typeface="Times New Roman" panose="02020603050405020304" pitchFamily="18" charset="0"/>
                <a:cs typeface="Times New Roman" panose="02020603050405020304" pitchFamily="18" charset="0"/>
                <a:hlinkClick r:id="rId8" tooltip="Greater Iran"/>
              </a:rPr>
              <a:t>Greater Iran</a:t>
            </a:r>
            <a:r>
              <a:rPr lang="en-IN" dirty="0">
                <a:latin typeface="Times New Roman" panose="02020603050405020304" pitchFamily="18" charset="0"/>
                <a:cs typeface="Times New Roman" panose="02020603050405020304" pitchFamily="18" charset="0"/>
              </a:rPr>
              <a:t> during the 9th century, the vertical windmill in </a:t>
            </a:r>
            <a:r>
              <a:rPr lang="en-IN" dirty="0" smtClean="0">
                <a:latin typeface="Times New Roman" panose="02020603050405020304" pitchFamily="18" charset="0"/>
                <a:cs typeface="Times New Roman" panose="02020603050405020304" pitchFamily="18" charset="0"/>
              </a:rPr>
              <a:t>north western </a:t>
            </a:r>
            <a:r>
              <a:rPr lang="en-IN" dirty="0">
                <a:latin typeface="Times New Roman" panose="02020603050405020304" pitchFamily="18" charset="0"/>
                <a:cs typeface="Times New Roman" panose="02020603050405020304" pitchFamily="18" charset="0"/>
              </a:rPr>
              <a:t>Europe in the 12th </a:t>
            </a:r>
            <a:r>
              <a:rPr lang="en-IN" dirty="0" smtClean="0">
                <a:latin typeface="Times New Roman" panose="02020603050405020304" pitchFamily="18" charset="0"/>
                <a:cs typeface="Times New Roman" panose="02020603050405020304" pitchFamily="18" charset="0"/>
              </a:rPr>
              <a:t>century</a:t>
            </a:r>
          </a:p>
          <a:p>
            <a:r>
              <a:rPr lang="en-IN" dirty="0">
                <a:latin typeface="Times New Roman" panose="02020603050405020304" pitchFamily="18" charset="0"/>
                <a:cs typeface="Times New Roman" panose="02020603050405020304" pitchFamily="18" charset="0"/>
              </a:rPr>
              <a:t>Windmills are those machines that help us harvest the </a:t>
            </a:r>
            <a:r>
              <a:rPr lang="en-IN" dirty="0">
                <a:latin typeface="Times New Roman" panose="02020603050405020304" pitchFamily="18" charset="0"/>
                <a:cs typeface="Times New Roman" panose="02020603050405020304" pitchFamily="18" charset="0"/>
                <a:hlinkClick r:id="rId9"/>
              </a:rPr>
              <a:t>wind energy</a:t>
            </a:r>
            <a:r>
              <a:rPr lang="en-IN" dirty="0">
                <a:latin typeface="Times New Roman" panose="02020603050405020304" pitchFamily="18" charset="0"/>
                <a:cs typeface="Times New Roman" panose="02020603050405020304" pitchFamily="18" charset="0"/>
              </a:rPr>
              <a:t> to produce electricity. Windmills convert the kinetic energy of wind to electricity</a:t>
            </a:r>
            <a:r>
              <a:rPr lang="en-IN" dirty="0"/>
              <a:t>.</a:t>
            </a:r>
          </a:p>
        </p:txBody>
      </p:sp>
    </p:spTree>
    <p:extLst>
      <p:ext uri="{BB962C8B-B14F-4D97-AF65-F5344CB8AC3E}">
        <p14:creationId xmlns:p14="http://schemas.microsoft.com/office/powerpoint/2010/main" val="2680573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
            <a:ext cx="11149084" cy="1690688"/>
          </a:xfrm>
        </p:spPr>
        <p:txBody>
          <a:bodyPr>
            <a:normAutofit/>
          </a:bodyPr>
          <a:lstStyle/>
          <a:p>
            <a:r>
              <a:rPr lang="en-IN" sz="3600" dirty="0" smtClean="0"/>
              <a:t>Dry Process</a:t>
            </a:r>
            <a:endParaRPr lang="en-IN" sz="3600" dirty="0"/>
          </a:p>
        </p:txBody>
      </p:sp>
      <p:sp>
        <p:nvSpPr>
          <p:cNvPr id="3" name="Content Placeholder 2"/>
          <p:cNvSpPr>
            <a:spLocks noGrp="1"/>
          </p:cNvSpPr>
          <p:nvPr>
            <p:ph idx="1"/>
          </p:nvPr>
        </p:nvSpPr>
        <p:spPr>
          <a:xfrm>
            <a:off x="204716" y="1160060"/>
            <a:ext cx="11149084" cy="5016903"/>
          </a:xfrm>
        </p:spPr>
        <p:txBody>
          <a:bodyPr>
            <a:normAutofit fontScale="92500" lnSpcReduction="20000"/>
          </a:bodyPr>
          <a:lstStyle/>
          <a:p>
            <a:pPr algn="just"/>
            <a:r>
              <a:rPr lang="en-IN" dirty="0" smtClean="0"/>
              <a:t>Pyrolysis :-P</a:t>
            </a:r>
            <a:r>
              <a:rPr lang="en-IN" b="1" dirty="0" smtClean="0"/>
              <a:t>yrolysis</a:t>
            </a:r>
            <a:r>
              <a:rPr lang="en-IN" dirty="0"/>
              <a:t> is a </a:t>
            </a:r>
            <a:r>
              <a:rPr lang="en-IN" b="1" dirty="0"/>
              <a:t>process</a:t>
            </a:r>
            <a:r>
              <a:rPr lang="en-IN" dirty="0"/>
              <a:t> of chemically decomposing organic materials at elevated temperatures in the absence of oxygen. The </a:t>
            </a:r>
            <a:r>
              <a:rPr lang="en-IN" b="1" dirty="0"/>
              <a:t>process</a:t>
            </a:r>
            <a:r>
              <a:rPr lang="en-IN" dirty="0"/>
              <a:t> typically occurs at temperatures above 430 °C (800 °F) and under pressure. It simultaneously involves the </a:t>
            </a:r>
            <a:r>
              <a:rPr lang="en-IN" dirty="0" err="1" smtClean="0"/>
              <a:t>chaLiquefactionnge</a:t>
            </a:r>
            <a:r>
              <a:rPr lang="en-IN" dirty="0" smtClean="0"/>
              <a:t> </a:t>
            </a:r>
            <a:r>
              <a:rPr lang="en-IN" dirty="0"/>
              <a:t>of physical phase and chemical composition and is an irreversible </a:t>
            </a:r>
            <a:r>
              <a:rPr lang="en-IN" b="1" dirty="0"/>
              <a:t>process</a:t>
            </a:r>
            <a:r>
              <a:rPr lang="en-IN" dirty="0"/>
              <a:t>.</a:t>
            </a:r>
            <a:endParaRPr lang="en-IN" dirty="0" smtClean="0"/>
          </a:p>
          <a:p>
            <a:r>
              <a:rPr lang="en-IN" dirty="0" smtClean="0"/>
              <a:t>:- l</a:t>
            </a:r>
            <a:r>
              <a:rPr lang="en-IN" b="1" dirty="0" smtClean="0"/>
              <a:t>iquefaction</a:t>
            </a:r>
            <a:r>
              <a:rPr lang="en-IN" dirty="0"/>
              <a:t> is a </a:t>
            </a:r>
            <a:r>
              <a:rPr lang="en-IN" b="1" dirty="0"/>
              <a:t>process</a:t>
            </a:r>
            <a:r>
              <a:rPr lang="en-IN" dirty="0"/>
              <a:t> that generates a liquid from a solid or a gas or that generates a non-liquid phase which behaves in accordance with fluid dynamics.</a:t>
            </a:r>
            <a:endParaRPr lang="en-IN" dirty="0" smtClean="0"/>
          </a:p>
          <a:p>
            <a:r>
              <a:rPr lang="en-IN" dirty="0" smtClean="0"/>
              <a:t>Gasification:- </a:t>
            </a:r>
            <a:r>
              <a:rPr lang="en-IN" b="1" dirty="0"/>
              <a:t>Biomass gasification</a:t>
            </a:r>
            <a:r>
              <a:rPr lang="en-IN" dirty="0"/>
              <a:t> is a process of converting solid </a:t>
            </a:r>
            <a:r>
              <a:rPr lang="en-IN" b="1" dirty="0"/>
              <a:t>biomass</a:t>
            </a:r>
            <a:r>
              <a:rPr lang="en-IN" dirty="0"/>
              <a:t> fuel into a gaseous combustible gas (called producer gas) through a sequence of thermo-chemical reactions. The gas is a low-heating value fuel, with a calorific value between 1000- 1200 kcal/Nm3 (kilo calorie per normal cubic metre).</a:t>
            </a:r>
            <a:endParaRPr lang="en-IN" dirty="0" smtClean="0"/>
          </a:p>
          <a:p>
            <a:r>
              <a:rPr lang="en-IN" dirty="0" smtClean="0"/>
              <a:t>Steam Gasification:-</a:t>
            </a:r>
            <a:r>
              <a:rPr lang="en-IN" b="1" dirty="0"/>
              <a:t>Steam gasification</a:t>
            </a:r>
            <a:r>
              <a:rPr lang="en-IN" dirty="0"/>
              <a:t>. To start with, </a:t>
            </a:r>
            <a:r>
              <a:rPr lang="en-IN" b="1" dirty="0"/>
              <a:t>gasification</a:t>
            </a:r>
            <a:r>
              <a:rPr lang="en-IN" dirty="0"/>
              <a:t> is a chemical process that converts carbonaceous materials like </a:t>
            </a:r>
            <a:r>
              <a:rPr lang="en-IN" b="1" dirty="0"/>
              <a:t>biomass</a:t>
            </a:r>
            <a:r>
              <a:rPr lang="en-IN" dirty="0"/>
              <a:t> into useful gaseous fuels or chemical feedstock. </a:t>
            </a:r>
            <a:r>
              <a:rPr lang="en-IN" b="1" dirty="0"/>
              <a:t>Gasification</a:t>
            </a:r>
            <a:r>
              <a:rPr lang="en-IN" dirty="0"/>
              <a:t> takes place in an oxygen-deficient environment requiring heat.</a:t>
            </a:r>
            <a:endParaRPr lang="en-IN" dirty="0" smtClean="0"/>
          </a:p>
          <a:p>
            <a:endParaRPr lang="en-IN" dirty="0" smtClean="0"/>
          </a:p>
          <a:p>
            <a:endParaRPr lang="en-IN" dirty="0"/>
          </a:p>
        </p:txBody>
      </p:sp>
    </p:spTree>
    <p:extLst>
      <p:ext uri="{BB962C8B-B14F-4D97-AF65-F5344CB8AC3E}">
        <p14:creationId xmlns:p14="http://schemas.microsoft.com/office/powerpoint/2010/main" val="3718405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5468" y="230597"/>
            <a:ext cx="8354053" cy="6272087"/>
          </a:xfrm>
        </p:spPr>
      </p:pic>
    </p:spTree>
    <p:extLst>
      <p:ext uri="{BB962C8B-B14F-4D97-AF65-F5344CB8AC3E}">
        <p14:creationId xmlns:p14="http://schemas.microsoft.com/office/powerpoint/2010/main" val="37170499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endParaRPr lang="en-IN" dirty="0"/>
          </a:p>
        </p:txBody>
      </p:sp>
    </p:spTree>
    <p:extLst>
      <p:ext uri="{BB962C8B-B14F-4D97-AF65-F5344CB8AC3E}">
        <p14:creationId xmlns:p14="http://schemas.microsoft.com/office/powerpoint/2010/main" val="5565485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983317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p:txBody>
      </p:sp>
    </p:spTree>
    <p:extLst>
      <p:ext uri="{BB962C8B-B14F-4D97-AF65-F5344CB8AC3E}">
        <p14:creationId xmlns:p14="http://schemas.microsoft.com/office/powerpoint/2010/main" val="35338815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Types of wind mills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IN" dirty="0"/>
              <a:t/>
            </a:r>
            <a:br>
              <a:rPr lang="en-IN" dirty="0"/>
            </a:br>
            <a:r>
              <a:rPr lang="en-IN" dirty="0">
                <a:latin typeface="Times New Roman" panose="02020603050405020304" pitchFamily="18" charset="0"/>
                <a:cs typeface="Times New Roman" panose="02020603050405020304" pitchFamily="18" charset="0"/>
              </a:rPr>
              <a:t>There are two types of designs in windmill:</a:t>
            </a:r>
          </a:p>
          <a:p>
            <a:r>
              <a:rPr lang="en-IN" dirty="0">
                <a:latin typeface="Times New Roman" panose="02020603050405020304" pitchFamily="18" charset="0"/>
                <a:cs typeface="Times New Roman" panose="02020603050405020304" pitchFamily="18" charset="0"/>
              </a:rPr>
              <a:t>Vertical axis windmills</a:t>
            </a:r>
          </a:p>
          <a:p>
            <a:r>
              <a:rPr lang="en-IN" dirty="0">
                <a:latin typeface="Times New Roman" panose="02020603050405020304" pitchFamily="18" charset="0"/>
                <a:cs typeface="Times New Roman" panose="02020603050405020304" pitchFamily="18" charset="0"/>
              </a:rPr>
              <a:t>Horizontal axis windmills</a:t>
            </a:r>
          </a:p>
          <a:p>
            <a:pPr marL="0" inden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5635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75" y="365126"/>
            <a:ext cx="11091081" cy="726696"/>
          </a:xfrm>
        </p:spPr>
        <p:txBody>
          <a:bodyPr/>
          <a:lstStyle/>
          <a:p>
            <a:r>
              <a:rPr lang="en-IN" dirty="0">
                <a:latin typeface="Times New Roman" panose="02020603050405020304" pitchFamily="18" charset="0"/>
                <a:cs typeface="Times New Roman" panose="02020603050405020304" pitchFamily="18" charset="0"/>
              </a:rPr>
              <a:t>Vertical Axis Windmills</a:t>
            </a:r>
          </a:p>
        </p:txBody>
      </p:sp>
      <p:sp>
        <p:nvSpPr>
          <p:cNvPr id="3" name="Content Placeholder 2"/>
          <p:cNvSpPr>
            <a:spLocks noGrp="1"/>
          </p:cNvSpPr>
          <p:nvPr>
            <p:ph idx="1"/>
          </p:nvPr>
        </p:nvSpPr>
        <p:spPr>
          <a:xfrm>
            <a:off x="755175" y="1091822"/>
            <a:ext cx="10598625" cy="5404511"/>
          </a:xfrm>
        </p:spPr>
        <p:txBody>
          <a:bodyPr/>
          <a:lstStyle/>
          <a:p>
            <a:pPr algn="just"/>
            <a:r>
              <a:rPr lang="en-IN" dirty="0">
                <a:latin typeface="Times New Roman" panose="02020603050405020304" pitchFamily="18" charset="0"/>
                <a:cs typeface="Times New Roman" panose="02020603050405020304" pitchFamily="18" charset="0"/>
              </a:rPr>
              <a:t>I</a:t>
            </a:r>
            <a:r>
              <a:rPr lang="en-IN" dirty="0" smtClean="0">
                <a:latin typeface="Times New Roman" panose="02020603050405020304" pitchFamily="18" charset="0"/>
                <a:cs typeface="Times New Roman" panose="02020603050405020304" pitchFamily="18" charset="0"/>
              </a:rPr>
              <a:t>n </a:t>
            </a:r>
            <a:r>
              <a:rPr lang="en-IN" dirty="0">
                <a:latin typeface="Times New Roman" panose="02020603050405020304" pitchFamily="18" charset="0"/>
                <a:cs typeface="Times New Roman" panose="02020603050405020304" pitchFamily="18" charset="0"/>
              </a:rPr>
              <a:t>the early development stage, vertical axis wind mills were very popular and were in wide use. It is in such a design that the blades will be perpendicular to the ground. These vertical axis wind mills were replaced by the horizontal axis windmills later due to its incompetence. This was mainly used for grinding grains or pumping water.</a:t>
            </a:r>
          </a:p>
          <a:p>
            <a:pPr algn="just"/>
            <a:r>
              <a:rPr lang="en-IN" dirty="0">
                <a:latin typeface="Times New Roman" panose="02020603050405020304" pitchFamily="18" charset="0"/>
                <a:cs typeface="Times New Roman" panose="02020603050405020304" pitchFamily="18" charset="0"/>
              </a:rPr>
              <a:t>The vertical axis windmill is called as horizontal windmills. Thus please do not confuse yourself with both the names as if you miss the word “axis”, the whole idea and meaning will change, giving you the antonym</a:t>
            </a:r>
            <a:r>
              <a:rPr lang="en-IN" dirty="0" smtClean="0">
                <a:latin typeface="Times New Roman" panose="02020603050405020304" pitchFamily="18" charset="0"/>
                <a:cs typeface="Times New Roman" panose="02020603050405020304" pitchFamily="18" charset="0"/>
              </a:rPr>
              <a:t>. </a:t>
            </a:r>
          </a:p>
          <a:p>
            <a:endParaRPr lang="en-IN" dirty="0" smtClean="0"/>
          </a:p>
        </p:txBody>
      </p:sp>
    </p:spTree>
    <p:extLst>
      <p:ext uri="{BB962C8B-B14F-4D97-AF65-F5344CB8AC3E}">
        <p14:creationId xmlns:p14="http://schemas.microsoft.com/office/powerpoint/2010/main" val="3115764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Horizontal Axis Windmills</a:t>
            </a:r>
            <a:endParaRPr lang="en-IN" dirty="0"/>
          </a:p>
        </p:txBody>
      </p:sp>
      <p:sp>
        <p:nvSpPr>
          <p:cNvPr id="3" name="Content Placeholder 2"/>
          <p:cNvSpPr>
            <a:spLocks noGrp="1"/>
          </p:cNvSpPr>
          <p:nvPr>
            <p:ph idx="1"/>
          </p:nvPr>
        </p:nvSpPr>
        <p:spPr/>
        <p:txBody>
          <a:bodyPr>
            <a:normAutofit lnSpcReduction="10000"/>
          </a:bodyPr>
          <a:lstStyle/>
          <a:p>
            <a:pPr algn="just"/>
            <a:r>
              <a:rPr lang="en-IN" dirty="0">
                <a:latin typeface="Times New Roman" panose="02020603050405020304" pitchFamily="18" charset="0"/>
                <a:cs typeface="Times New Roman" panose="02020603050405020304" pitchFamily="18" charset="0"/>
              </a:rPr>
              <a:t>Horizontal axis windmills won the hearts of many due to its efficiency and productivity. It is known for its elasticity design as it harness more wind and easy for the operating person to change the direction according to the wind flow.</a:t>
            </a:r>
          </a:p>
          <a:p>
            <a:pPr algn="just"/>
            <a:r>
              <a:rPr lang="en-IN" dirty="0">
                <a:latin typeface="Times New Roman" panose="02020603050405020304" pitchFamily="18" charset="0"/>
                <a:cs typeface="Times New Roman" panose="02020603050405020304" pitchFamily="18" charset="0"/>
              </a:rPr>
              <a:t>This horizontal axis windmills are called as vertical windmills. There are different kinds of horizontal axis windmills, namely,</a:t>
            </a:r>
          </a:p>
          <a:p>
            <a:pPr algn="just"/>
            <a:r>
              <a:rPr lang="en-IN" dirty="0">
                <a:latin typeface="Times New Roman" panose="02020603050405020304" pitchFamily="18" charset="0"/>
                <a:cs typeface="Times New Roman" panose="02020603050405020304" pitchFamily="18" charset="0"/>
              </a:rPr>
              <a:t>Post Mill</a:t>
            </a:r>
          </a:p>
          <a:p>
            <a:pPr algn="just"/>
            <a:r>
              <a:rPr lang="en-IN" dirty="0">
                <a:latin typeface="Times New Roman" panose="02020603050405020304" pitchFamily="18" charset="0"/>
                <a:cs typeface="Times New Roman" panose="02020603050405020304" pitchFamily="18" charset="0"/>
              </a:rPr>
              <a:t>Smock Mill</a:t>
            </a:r>
          </a:p>
          <a:p>
            <a:pPr algn="just"/>
            <a:r>
              <a:rPr lang="en-IN" dirty="0">
                <a:latin typeface="Times New Roman" panose="02020603050405020304" pitchFamily="18" charset="0"/>
                <a:cs typeface="Times New Roman" panose="02020603050405020304" pitchFamily="18" charset="0"/>
              </a:rPr>
              <a:t>Tower Mill</a:t>
            </a:r>
          </a:p>
          <a:p>
            <a:pPr algn="just"/>
            <a:r>
              <a:rPr lang="en-IN" dirty="0">
                <a:latin typeface="Times New Roman" panose="02020603050405020304" pitchFamily="18" charset="0"/>
                <a:cs typeface="Times New Roman" panose="02020603050405020304" pitchFamily="18" charset="0"/>
              </a:rPr>
              <a:t>Fan mill</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6101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740" y="365125"/>
            <a:ext cx="10685059" cy="876821"/>
          </a:xfrm>
        </p:spPr>
        <p:txBody>
          <a:bodyPr/>
          <a:lstStyle/>
          <a:p>
            <a:r>
              <a:rPr lang="en-IN" b="1" dirty="0" smtClean="0"/>
              <a:t>Post Mill</a:t>
            </a:r>
            <a:endParaRPr lang="en-IN" dirty="0"/>
          </a:p>
        </p:txBody>
      </p:sp>
      <p:sp>
        <p:nvSpPr>
          <p:cNvPr id="3" name="Content Placeholder 2"/>
          <p:cNvSpPr>
            <a:spLocks noGrp="1"/>
          </p:cNvSpPr>
          <p:nvPr>
            <p:ph idx="1"/>
          </p:nvPr>
        </p:nvSpPr>
        <p:spPr>
          <a:xfrm>
            <a:off x="668740" y="1241946"/>
            <a:ext cx="10685060" cy="5472753"/>
          </a:xfrm>
        </p:spPr>
        <p:txBody>
          <a:bodyPr>
            <a:normAutofit fontScale="92500" lnSpcReduction="20000"/>
          </a:bodyPr>
          <a:lstStyle/>
          <a:p>
            <a:pPr algn="just"/>
            <a:r>
              <a:rPr lang="en-IN" dirty="0" smtClean="0">
                <a:latin typeface="Times New Roman" panose="02020603050405020304" pitchFamily="18" charset="0"/>
                <a:cs typeface="Times New Roman" panose="02020603050405020304" pitchFamily="18" charset="0"/>
              </a:rPr>
              <a:t>It </a:t>
            </a:r>
            <a:r>
              <a:rPr lang="en-IN" dirty="0">
                <a:latin typeface="Times New Roman" panose="02020603050405020304" pitchFamily="18" charset="0"/>
                <a:cs typeface="Times New Roman" panose="02020603050405020304" pitchFamily="18" charset="0"/>
              </a:rPr>
              <a:t>was the most old horizontal axis windmill. The unique feature is that it is mounted on a single vertical post, on which it can be turned. It was named post mill as the most significant part is the post on which the mill is turned. In earlier times the post was concealed on an base which was replaced by a wooden support called trestle. Trestle, being wooden requires protection and thus surrounded by a round house.</a:t>
            </a:r>
          </a:p>
          <a:p>
            <a:pPr marL="0" indent="0">
              <a:buNone/>
            </a:pPr>
            <a:r>
              <a:rPr lang="en-IN" dirty="0">
                <a:latin typeface="Times New Roman" panose="02020603050405020304" pitchFamily="18" charset="0"/>
                <a:cs typeface="Times New Roman" panose="02020603050405020304" pitchFamily="18" charset="0"/>
              </a:rPr>
              <a:t>Post mills have different categories:</a:t>
            </a:r>
          </a:p>
          <a:p>
            <a:r>
              <a:rPr lang="en-IN" dirty="0">
                <a:latin typeface="Times New Roman" panose="02020603050405020304" pitchFamily="18" charset="0"/>
                <a:cs typeface="Times New Roman" panose="02020603050405020304" pitchFamily="18" charset="0"/>
              </a:rPr>
              <a:t>Sunk Post Mill</a:t>
            </a:r>
          </a:p>
          <a:p>
            <a:r>
              <a:rPr lang="en-IN" dirty="0">
                <a:latin typeface="Times New Roman" panose="02020603050405020304" pitchFamily="18" charset="0"/>
                <a:cs typeface="Times New Roman" panose="02020603050405020304" pitchFamily="18" charset="0"/>
              </a:rPr>
              <a:t>Open Trestle Post Mill</a:t>
            </a:r>
          </a:p>
          <a:p>
            <a:r>
              <a:rPr lang="en-IN" dirty="0">
                <a:latin typeface="Times New Roman" panose="02020603050405020304" pitchFamily="18" charset="0"/>
                <a:cs typeface="Times New Roman" panose="02020603050405020304" pitchFamily="18" charset="0"/>
              </a:rPr>
              <a:t>Post Mill with roundhouse</a:t>
            </a:r>
          </a:p>
          <a:p>
            <a:r>
              <a:rPr lang="en-IN" dirty="0">
                <a:latin typeface="Times New Roman" panose="02020603050405020304" pitchFamily="18" charset="0"/>
                <a:cs typeface="Times New Roman" panose="02020603050405020304" pitchFamily="18" charset="0"/>
              </a:rPr>
              <a:t>Hollow Post Mill</a:t>
            </a:r>
          </a:p>
          <a:p>
            <a:r>
              <a:rPr lang="en-IN" dirty="0">
                <a:latin typeface="Times New Roman" panose="02020603050405020304" pitchFamily="18" charset="0"/>
                <a:cs typeface="Times New Roman" panose="02020603050405020304" pitchFamily="18" charset="0"/>
              </a:rPr>
              <a:t>Composite Mill</a:t>
            </a:r>
          </a:p>
          <a:p>
            <a:r>
              <a:rPr lang="en-IN" dirty="0" err="1">
                <a:latin typeface="Times New Roman" panose="02020603050405020304" pitchFamily="18" charset="0"/>
                <a:cs typeface="Times New Roman" panose="02020603050405020304" pitchFamily="18" charset="0"/>
              </a:rPr>
              <a:t>Paltrok</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mill</a:t>
            </a:r>
          </a:p>
          <a:p>
            <a:pPr marL="0" indent="0">
              <a:buNone/>
            </a:pPr>
            <a:r>
              <a:rPr lang="en-IN" b="1" dirty="0" smtClean="0"/>
              <a:t>The </a:t>
            </a:r>
            <a:r>
              <a:rPr lang="en-IN" b="1" dirty="0"/>
              <a:t>19</a:t>
            </a:r>
            <a:r>
              <a:rPr lang="en-IN" b="1" baseline="30000" dirty="0"/>
              <a:t>th</a:t>
            </a:r>
            <a:r>
              <a:rPr lang="en-IN" b="1" dirty="0"/>
              <a:t> century saw the decline in Post mills when they were replaced by other powerful windmills such as tower and smock mills.</a:t>
            </a:r>
            <a:endParaRPr lang="en-IN" b="1" dirty="0" smtClean="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318979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Smock Mill</a:t>
            </a:r>
            <a:endParaRPr lang="en-IN" dirty="0"/>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Smock </a:t>
            </a:r>
            <a:r>
              <a:rPr lang="en-IN" dirty="0">
                <a:latin typeface="Times New Roman" panose="02020603050405020304" pitchFamily="18" charset="0"/>
                <a:cs typeface="Times New Roman" panose="02020603050405020304" pitchFamily="18" charset="0"/>
              </a:rPr>
              <a:t>mills are those horizontal boarded towers which generally have six to eight sides. The name got originated from the shape of its body as it looks like a smock.  This part of the mill is thatched and will be round shaped. The main feature of the smock mill is that, the top part of it is flexible. Thus, this part can be moved around according to the direction of wind, while the other part remains stable. The main body part being stable, it can be much bigger and taller. As we know, the taller the tower, the more wind it could harvest. The productivity will be always high.</a:t>
            </a:r>
          </a:p>
          <a:p>
            <a:endParaRPr lang="en-IN" dirty="0"/>
          </a:p>
        </p:txBody>
      </p:sp>
    </p:spTree>
    <p:extLst>
      <p:ext uri="{BB962C8B-B14F-4D97-AF65-F5344CB8AC3E}">
        <p14:creationId xmlns:p14="http://schemas.microsoft.com/office/powerpoint/2010/main" val="3011889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Tower Mills</a:t>
            </a:r>
            <a:endParaRPr lang="en-IN" dirty="0"/>
          </a:p>
        </p:txBody>
      </p:sp>
      <p:sp>
        <p:nvSpPr>
          <p:cNvPr id="3" name="Content Placeholder 2"/>
          <p:cNvSpPr>
            <a:spLocks noGrp="1"/>
          </p:cNvSpPr>
          <p:nvPr>
            <p:ph idx="1"/>
          </p:nvPr>
        </p:nvSpPr>
        <p:spPr/>
        <p:txBody>
          <a:bodyPr/>
          <a:lstStyle/>
          <a:p>
            <a:r>
              <a:rPr lang="en-IN" dirty="0" smtClean="0"/>
              <a:t>Tower </a:t>
            </a:r>
            <a:r>
              <a:rPr lang="en-IN" dirty="0"/>
              <a:t>mill is very similar to that of the smock mill. The only difference is that the body of the tower mill is made of bricks or stones, making it very strong and resistant. Like wise in smock mill, only the cap will be flexible. The durability of tower mills always ranks high along with the efficiency. The body can be built in any height since it is made with the stones or bricks.</a:t>
            </a:r>
          </a:p>
          <a:p>
            <a:endParaRPr lang="en-IN" dirty="0"/>
          </a:p>
        </p:txBody>
      </p:sp>
    </p:spTree>
    <p:extLst>
      <p:ext uri="{BB962C8B-B14F-4D97-AF65-F5344CB8AC3E}">
        <p14:creationId xmlns:p14="http://schemas.microsoft.com/office/powerpoint/2010/main" val="3999816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Fan Mills</a:t>
            </a:r>
            <a:endParaRPr lang="en-IN" dirty="0"/>
          </a:p>
        </p:txBody>
      </p:sp>
      <p:sp>
        <p:nvSpPr>
          <p:cNvPr id="3" name="Content Placeholder 2"/>
          <p:cNvSpPr>
            <a:spLocks noGrp="1"/>
          </p:cNvSpPr>
          <p:nvPr>
            <p:ph idx="1"/>
          </p:nvPr>
        </p:nvSpPr>
        <p:spPr/>
        <p:txBody>
          <a:bodyPr/>
          <a:lstStyle/>
          <a:p>
            <a:r>
              <a:rPr lang="en-IN" dirty="0" smtClean="0"/>
              <a:t>Fan </a:t>
            </a:r>
            <a:r>
              <a:rPr lang="en-IN" dirty="0"/>
              <a:t>mills are small windmill designs for single use purpose. It has four to twenty </a:t>
            </a:r>
            <a:r>
              <a:rPr lang="en-IN" dirty="0" err="1"/>
              <a:t>bades</a:t>
            </a:r>
            <a:r>
              <a:rPr lang="en-IN" dirty="0"/>
              <a:t> and mainly used for pumping water.</a:t>
            </a:r>
          </a:p>
          <a:p>
            <a:endParaRPr lang="en-IN" dirty="0"/>
          </a:p>
        </p:txBody>
      </p:sp>
    </p:spTree>
    <p:extLst>
      <p:ext uri="{BB962C8B-B14F-4D97-AF65-F5344CB8AC3E}">
        <p14:creationId xmlns:p14="http://schemas.microsoft.com/office/powerpoint/2010/main" val="3401068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649</Words>
  <Application>Microsoft Office PowerPoint</Application>
  <PresentationFormat>Widescreen</PresentationFormat>
  <Paragraphs>74</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Algerian</vt:lpstr>
      <vt:lpstr>Arial</vt:lpstr>
      <vt:lpstr>Calibri</vt:lpstr>
      <vt:lpstr>Calibri Light</vt:lpstr>
      <vt:lpstr>Times New Roman</vt:lpstr>
      <vt:lpstr>Office Theme</vt:lpstr>
      <vt:lpstr>    unit :5 wind Energy and biomass </vt:lpstr>
      <vt:lpstr>Introduction </vt:lpstr>
      <vt:lpstr>Types of wind mills </vt:lpstr>
      <vt:lpstr>Vertical Axis Windmills</vt:lpstr>
      <vt:lpstr>Horizontal Axis Windmills</vt:lpstr>
      <vt:lpstr>Post Mill</vt:lpstr>
      <vt:lpstr>Smock Mill</vt:lpstr>
      <vt:lpstr>Tower Mills</vt:lpstr>
      <vt:lpstr>Fan Mills</vt:lpstr>
      <vt:lpstr>Wind power availability in India </vt:lpstr>
      <vt:lpstr>Wind power development in India.</vt:lpstr>
      <vt:lpstr>Bio Mass </vt:lpstr>
      <vt:lpstr>Bio Mass </vt:lpstr>
      <vt:lpstr>Bio-mass </vt:lpstr>
      <vt:lpstr>Bio-Fuels </vt:lpstr>
      <vt:lpstr>Bio-conversion</vt:lpstr>
      <vt:lpstr>Thermal conversions </vt:lpstr>
      <vt:lpstr>Biochemical conversion </vt:lpstr>
      <vt:lpstr>Wet process </vt:lpstr>
      <vt:lpstr>Dry Process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wind Energy and biomass</dc:title>
  <dc:creator>Arjun Kadam</dc:creator>
  <cp:lastModifiedBy>Arjun Kadam</cp:lastModifiedBy>
  <cp:revision>18</cp:revision>
  <dcterms:created xsi:type="dcterms:W3CDTF">2020-04-21T04:26:24Z</dcterms:created>
  <dcterms:modified xsi:type="dcterms:W3CDTF">2020-04-24T06:41:26Z</dcterms:modified>
</cp:coreProperties>
</file>