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5" r:id="rId4"/>
    <p:sldId id="261" r:id="rId5"/>
    <p:sldId id="263" r:id="rId6"/>
    <p:sldId id="264" r:id="rId7"/>
    <p:sldId id="266" r:id="rId8"/>
    <p:sldId id="267" r:id="rId9"/>
    <p:sldId id="269" r:id="rId10"/>
    <p:sldId id="270" r:id="rId11"/>
    <p:sldId id="273" r:id="rId12"/>
    <p:sldId id="27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95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AA8219A5-40AC-4F07-93B3-2583C408ED93}" type="datetimeFigureOut">
              <a:rPr lang="en-IN" smtClean="0"/>
              <a:t>20-01-2026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F88D14C-2860-4808-BCA2-F278C726C6B0}" type="slidenum">
              <a:rPr lang="en-IN" smtClean="0"/>
              <a:t>‹#›</a:t>
            </a:fld>
            <a:endParaRPr lang="en-IN"/>
          </a:p>
        </p:txBody>
      </p:sp>
    </p:spTree>
    <p:extLst>
      <p:ext uri="{BB962C8B-B14F-4D97-AF65-F5344CB8AC3E}">
        <p14:creationId xmlns:p14="http://schemas.microsoft.com/office/powerpoint/2010/main" val="11154563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AA8219A5-40AC-4F07-93B3-2583C408ED93}" type="datetimeFigureOut">
              <a:rPr lang="en-IN" smtClean="0"/>
              <a:t>20-01-2026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F88D14C-2860-4808-BCA2-F278C726C6B0}" type="slidenum">
              <a:rPr lang="en-IN" smtClean="0"/>
              <a:t>‹#›</a:t>
            </a:fld>
            <a:endParaRPr lang="en-IN"/>
          </a:p>
        </p:txBody>
      </p:sp>
    </p:spTree>
    <p:extLst>
      <p:ext uri="{BB962C8B-B14F-4D97-AF65-F5344CB8AC3E}">
        <p14:creationId xmlns:p14="http://schemas.microsoft.com/office/powerpoint/2010/main" val="20713880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AA8219A5-40AC-4F07-93B3-2583C408ED93}" type="datetimeFigureOut">
              <a:rPr lang="en-IN" smtClean="0"/>
              <a:t>20-01-2026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F88D14C-2860-4808-BCA2-F278C726C6B0}" type="slidenum">
              <a:rPr lang="en-IN" smtClean="0"/>
              <a:t>‹#›</a:t>
            </a:fld>
            <a:endParaRPr lang="en-IN"/>
          </a:p>
        </p:txBody>
      </p:sp>
    </p:spTree>
    <p:extLst>
      <p:ext uri="{BB962C8B-B14F-4D97-AF65-F5344CB8AC3E}">
        <p14:creationId xmlns:p14="http://schemas.microsoft.com/office/powerpoint/2010/main" val="3281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AA8219A5-40AC-4F07-93B3-2583C408ED93}" type="datetimeFigureOut">
              <a:rPr lang="en-IN" smtClean="0"/>
              <a:t>20-01-2026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F88D14C-2860-4808-BCA2-F278C726C6B0}" type="slidenum">
              <a:rPr lang="en-IN" smtClean="0"/>
              <a:t>‹#›</a:t>
            </a:fld>
            <a:endParaRPr lang="en-IN"/>
          </a:p>
        </p:txBody>
      </p:sp>
    </p:spTree>
    <p:extLst>
      <p:ext uri="{BB962C8B-B14F-4D97-AF65-F5344CB8AC3E}">
        <p14:creationId xmlns:p14="http://schemas.microsoft.com/office/powerpoint/2010/main" val="235297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8219A5-40AC-4F07-93B3-2583C408ED93}" type="datetimeFigureOut">
              <a:rPr lang="en-IN" smtClean="0"/>
              <a:t>20-01-2026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F88D14C-2860-4808-BCA2-F278C726C6B0}" type="slidenum">
              <a:rPr lang="en-IN" smtClean="0"/>
              <a:t>‹#›</a:t>
            </a:fld>
            <a:endParaRPr lang="en-IN"/>
          </a:p>
        </p:txBody>
      </p:sp>
    </p:spTree>
    <p:extLst>
      <p:ext uri="{BB962C8B-B14F-4D97-AF65-F5344CB8AC3E}">
        <p14:creationId xmlns:p14="http://schemas.microsoft.com/office/powerpoint/2010/main" val="1620704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AA8219A5-40AC-4F07-93B3-2583C408ED93}" type="datetimeFigureOut">
              <a:rPr lang="en-IN" smtClean="0"/>
              <a:t>20-01-2026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F88D14C-2860-4808-BCA2-F278C726C6B0}" type="slidenum">
              <a:rPr lang="en-IN" smtClean="0"/>
              <a:t>‹#›</a:t>
            </a:fld>
            <a:endParaRPr lang="en-IN"/>
          </a:p>
        </p:txBody>
      </p:sp>
    </p:spTree>
    <p:extLst>
      <p:ext uri="{BB962C8B-B14F-4D97-AF65-F5344CB8AC3E}">
        <p14:creationId xmlns:p14="http://schemas.microsoft.com/office/powerpoint/2010/main" val="9650811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AA8219A5-40AC-4F07-93B3-2583C408ED93}" type="datetimeFigureOut">
              <a:rPr lang="en-IN" smtClean="0"/>
              <a:t>20-01-2026</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9F88D14C-2860-4808-BCA2-F278C726C6B0}" type="slidenum">
              <a:rPr lang="en-IN" smtClean="0"/>
              <a:t>‹#›</a:t>
            </a:fld>
            <a:endParaRPr lang="en-IN"/>
          </a:p>
        </p:txBody>
      </p:sp>
    </p:spTree>
    <p:extLst>
      <p:ext uri="{BB962C8B-B14F-4D97-AF65-F5344CB8AC3E}">
        <p14:creationId xmlns:p14="http://schemas.microsoft.com/office/powerpoint/2010/main" val="39258106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AA8219A5-40AC-4F07-93B3-2583C408ED93}" type="datetimeFigureOut">
              <a:rPr lang="en-IN" smtClean="0"/>
              <a:t>20-01-2026</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9F88D14C-2860-4808-BCA2-F278C726C6B0}" type="slidenum">
              <a:rPr lang="en-IN" smtClean="0"/>
              <a:t>‹#›</a:t>
            </a:fld>
            <a:endParaRPr lang="en-IN"/>
          </a:p>
        </p:txBody>
      </p:sp>
    </p:spTree>
    <p:extLst>
      <p:ext uri="{BB962C8B-B14F-4D97-AF65-F5344CB8AC3E}">
        <p14:creationId xmlns:p14="http://schemas.microsoft.com/office/powerpoint/2010/main" val="10501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8219A5-40AC-4F07-93B3-2583C408ED93}" type="datetimeFigureOut">
              <a:rPr lang="en-IN" smtClean="0"/>
              <a:t>20-01-2026</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9F88D14C-2860-4808-BCA2-F278C726C6B0}" type="slidenum">
              <a:rPr lang="en-IN" smtClean="0"/>
              <a:t>‹#›</a:t>
            </a:fld>
            <a:endParaRPr lang="en-IN"/>
          </a:p>
        </p:txBody>
      </p:sp>
    </p:spTree>
    <p:extLst>
      <p:ext uri="{BB962C8B-B14F-4D97-AF65-F5344CB8AC3E}">
        <p14:creationId xmlns:p14="http://schemas.microsoft.com/office/powerpoint/2010/main" val="2003771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A8219A5-40AC-4F07-93B3-2583C408ED93}" type="datetimeFigureOut">
              <a:rPr lang="en-IN" smtClean="0"/>
              <a:t>20-01-2026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F88D14C-2860-4808-BCA2-F278C726C6B0}" type="slidenum">
              <a:rPr lang="en-IN" smtClean="0"/>
              <a:t>‹#›</a:t>
            </a:fld>
            <a:endParaRPr lang="en-IN"/>
          </a:p>
        </p:txBody>
      </p:sp>
    </p:spTree>
    <p:extLst>
      <p:ext uri="{BB962C8B-B14F-4D97-AF65-F5344CB8AC3E}">
        <p14:creationId xmlns:p14="http://schemas.microsoft.com/office/powerpoint/2010/main" val="33814632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A8219A5-40AC-4F07-93B3-2583C408ED93}" type="datetimeFigureOut">
              <a:rPr lang="en-IN" smtClean="0"/>
              <a:t>20-01-2026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F88D14C-2860-4808-BCA2-F278C726C6B0}" type="slidenum">
              <a:rPr lang="en-IN" smtClean="0"/>
              <a:t>‹#›</a:t>
            </a:fld>
            <a:endParaRPr lang="en-IN"/>
          </a:p>
        </p:txBody>
      </p:sp>
    </p:spTree>
    <p:extLst>
      <p:ext uri="{BB962C8B-B14F-4D97-AF65-F5344CB8AC3E}">
        <p14:creationId xmlns:p14="http://schemas.microsoft.com/office/powerpoint/2010/main" val="29446000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8219A5-40AC-4F07-93B3-2583C408ED93}" type="datetimeFigureOut">
              <a:rPr lang="en-IN" smtClean="0"/>
              <a:t>20-01-2026</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88D14C-2860-4808-BCA2-F278C726C6B0}" type="slidenum">
              <a:rPr lang="en-IN" smtClean="0"/>
              <a:t>‹#›</a:t>
            </a:fld>
            <a:endParaRPr lang="en-IN"/>
          </a:p>
        </p:txBody>
      </p:sp>
    </p:spTree>
    <p:extLst>
      <p:ext uri="{BB962C8B-B14F-4D97-AF65-F5344CB8AC3E}">
        <p14:creationId xmlns:p14="http://schemas.microsoft.com/office/powerpoint/2010/main" val="25368448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drive.google.com/file/d/1A5RAV8u8Uvf-vGyLvgIAbBtdp5zBX7Jh/view" TargetMode="External"/><Relationship Id="rId2" Type="http://schemas.openxmlformats.org/officeDocument/2006/relationships/hyperlink" Target="https://www.cgaspirants.com/2017/08/a-textbook-of-mechatronics-by-r-k-rajput.htm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Unit 1: Introduction </a:t>
            </a:r>
            <a:endParaRPr lang="en-IN" dirty="0"/>
          </a:p>
        </p:txBody>
      </p:sp>
      <p:sp>
        <p:nvSpPr>
          <p:cNvPr id="3" name="Content Placeholder 2"/>
          <p:cNvSpPr>
            <a:spLocks noGrp="1"/>
          </p:cNvSpPr>
          <p:nvPr>
            <p:ph idx="1"/>
          </p:nvPr>
        </p:nvSpPr>
        <p:spPr/>
        <p:txBody>
          <a:bodyPr>
            <a:normAutofit/>
          </a:bodyPr>
          <a:lstStyle/>
          <a:p>
            <a:pPr marL="0" indent="0">
              <a:buNone/>
            </a:pPr>
            <a:r>
              <a:rPr lang="en-IN" dirty="0"/>
              <a:t>Introduction to Mechatronic systems, elements, advantages; practical examples of Mechatronic systems. .</a:t>
            </a:r>
          </a:p>
          <a:p>
            <a:pPr marL="0" indent="0">
              <a:buNone/>
            </a:pPr>
            <a:r>
              <a:rPr lang="en-IN" dirty="0"/>
              <a:t>Sensors and Transducers: Various types of sensors and transducers used in Mechatronic system such as pressure sensors, temperature sensors, velocity sensors, Acceleration sensors, proximity sensors, position sensors, force sensors, Optical encoders, Capacitive level sensor, tactile sensors, Selection of sensors.  </a:t>
            </a:r>
          </a:p>
        </p:txBody>
      </p:sp>
    </p:spTree>
    <p:extLst>
      <p:ext uri="{BB962C8B-B14F-4D97-AF65-F5344CB8AC3E}">
        <p14:creationId xmlns:p14="http://schemas.microsoft.com/office/powerpoint/2010/main" val="13700974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Course Outcomes: </a:t>
            </a:r>
            <a:r>
              <a:rPr lang="en-IN" dirty="0"/>
              <a:t>At the end of the course, students will be able to: </a:t>
            </a:r>
          </a:p>
        </p:txBody>
      </p:sp>
      <p:sp>
        <p:nvSpPr>
          <p:cNvPr id="3" name="Content Placeholder 2"/>
          <p:cNvSpPr>
            <a:spLocks noGrp="1"/>
          </p:cNvSpPr>
          <p:nvPr>
            <p:ph idx="1"/>
          </p:nvPr>
        </p:nvSpPr>
        <p:spPr/>
        <p:txBody>
          <a:bodyPr/>
          <a:lstStyle/>
          <a:p>
            <a:r>
              <a:rPr lang="en-IN" dirty="0"/>
              <a:t>CO1 	Understand the various types of sensors and their applications 	</a:t>
            </a:r>
          </a:p>
          <a:p>
            <a:r>
              <a:rPr lang="en-IN" dirty="0"/>
              <a:t>CO2 	Design a pneumatic circuit for a given application 	</a:t>
            </a:r>
          </a:p>
          <a:p>
            <a:r>
              <a:rPr lang="en-IN" dirty="0"/>
              <a:t>CO3 	Design a hydraulic circuit for a given application 	</a:t>
            </a:r>
          </a:p>
          <a:p>
            <a:r>
              <a:rPr lang="en-IN" dirty="0"/>
              <a:t>CO4 	Write a PLC program using Ladder logic 	</a:t>
            </a:r>
          </a:p>
          <a:p>
            <a:r>
              <a:rPr lang="en-IN" dirty="0"/>
              <a:t>CO5 	Experiment PID controller for controlling temperature 	</a:t>
            </a:r>
          </a:p>
          <a:p>
            <a:r>
              <a:rPr lang="en-IN" dirty="0"/>
              <a:t>CO6 	Demonstrate the capacitance sensor for measuring level 	</a:t>
            </a:r>
          </a:p>
          <a:p>
            <a:endParaRPr lang="en-IN" dirty="0"/>
          </a:p>
        </p:txBody>
      </p:sp>
    </p:spTree>
    <p:extLst>
      <p:ext uri="{BB962C8B-B14F-4D97-AF65-F5344CB8AC3E}">
        <p14:creationId xmlns:p14="http://schemas.microsoft.com/office/powerpoint/2010/main" val="31640297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IN" b="1" dirty="0"/>
            </a:br>
            <a:r>
              <a:rPr lang="en-IN" b="1" dirty="0"/>
              <a:t>List of Practical's/Experiments/Assignments</a:t>
            </a:r>
            <a:br>
              <a:rPr lang="en-IN" dirty="0"/>
            </a:br>
            <a:endParaRPr lang="en-IN" dirty="0"/>
          </a:p>
        </p:txBody>
      </p:sp>
      <p:sp>
        <p:nvSpPr>
          <p:cNvPr id="3" name="Content Placeholder 2"/>
          <p:cNvSpPr>
            <a:spLocks noGrp="1"/>
          </p:cNvSpPr>
          <p:nvPr>
            <p:ph idx="1"/>
          </p:nvPr>
        </p:nvSpPr>
        <p:spPr/>
        <p:txBody>
          <a:bodyPr>
            <a:normAutofit fontScale="85000" lnSpcReduction="20000"/>
          </a:bodyPr>
          <a:lstStyle/>
          <a:p>
            <a:r>
              <a:rPr lang="en-IN" b="1" dirty="0"/>
              <a:t>List of </a:t>
            </a:r>
            <a:r>
              <a:rPr lang="en-IN" b="1" dirty="0" err="1"/>
              <a:t>Practicals</a:t>
            </a:r>
            <a:r>
              <a:rPr lang="en-IN" b="1" dirty="0"/>
              <a:t>/Experiments/Assignments </a:t>
            </a:r>
            <a:endParaRPr lang="en-IN" dirty="0"/>
          </a:p>
          <a:p>
            <a:r>
              <a:rPr lang="en-IN" dirty="0"/>
              <a:t>1. Study and demonstration of various types of sensors </a:t>
            </a:r>
          </a:p>
          <a:p>
            <a:r>
              <a:rPr lang="en-IN" dirty="0"/>
              <a:t>2. Speed control of various types of Electrical Motors </a:t>
            </a:r>
          </a:p>
          <a:p>
            <a:r>
              <a:rPr lang="en-IN" dirty="0"/>
              <a:t>3. Minimum two circuits on Pneumatics to be developed on Pneumatic trainer kit </a:t>
            </a:r>
          </a:p>
          <a:p>
            <a:r>
              <a:rPr lang="en-IN" dirty="0"/>
              <a:t>4. Minimum two circuits on Electro-Pneumatics to be developed on Electro- Pneumatic trainer kit </a:t>
            </a:r>
          </a:p>
          <a:p>
            <a:r>
              <a:rPr lang="en-IN" dirty="0"/>
              <a:t>5. Minimum two circuits on Hydraulics and Electro-hydraulics to be developed on Hydraulic trainer kit </a:t>
            </a:r>
          </a:p>
          <a:p>
            <a:r>
              <a:rPr lang="en-IN" dirty="0"/>
              <a:t>6. Programming of Microprocessor and Microcontroller </a:t>
            </a:r>
          </a:p>
          <a:p>
            <a:r>
              <a:rPr lang="en-IN" dirty="0"/>
              <a:t>7. Programming on PLC </a:t>
            </a:r>
          </a:p>
          <a:p>
            <a:r>
              <a:rPr lang="en-IN" dirty="0"/>
              <a:t>8. Demonstration of Process control such as temperature, level, flow, etc. control using PID controller </a:t>
            </a:r>
          </a:p>
          <a:p>
            <a:endParaRPr lang="en-IN" dirty="0"/>
          </a:p>
        </p:txBody>
      </p:sp>
    </p:spTree>
    <p:extLst>
      <p:ext uri="{BB962C8B-B14F-4D97-AF65-F5344CB8AC3E}">
        <p14:creationId xmlns:p14="http://schemas.microsoft.com/office/powerpoint/2010/main" val="11273339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dirty="0"/>
          </a:p>
        </p:txBody>
      </p:sp>
    </p:spTree>
    <p:extLst>
      <p:ext uri="{BB962C8B-B14F-4D97-AF65-F5344CB8AC3E}">
        <p14:creationId xmlns:p14="http://schemas.microsoft.com/office/powerpoint/2010/main" val="21042063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Unit 2: Signal Conditioning and Data Representation </a:t>
            </a:r>
            <a:endParaRPr lang="en-IN" dirty="0"/>
          </a:p>
        </p:txBody>
      </p:sp>
      <p:sp>
        <p:nvSpPr>
          <p:cNvPr id="3" name="Content Placeholder 2"/>
          <p:cNvSpPr>
            <a:spLocks noGrp="1"/>
          </p:cNvSpPr>
          <p:nvPr>
            <p:ph idx="1"/>
          </p:nvPr>
        </p:nvSpPr>
        <p:spPr/>
        <p:txBody>
          <a:bodyPr/>
          <a:lstStyle/>
          <a:p>
            <a:r>
              <a:rPr lang="en-IN" dirty="0"/>
              <a:t>Types of electronic signals, Need for signal processing, Operational amplifiers: Types, classification and applications, </a:t>
            </a:r>
            <a:r>
              <a:rPr lang="en-IN" dirty="0" err="1"/>
              <a:t>Opto</a:t>
            </a:r>
            <a:r>
              <a:rPr lang="en-IN" dirty="0"/>
              <a:t>-isolators, Protection devices, Analogue to Digital and Digital to Analog Converters, Interfacing devices, Electro-magnetic Relays. </a:t>
            </a:r>
          </a:p>
          <a:p>
            <a:r>
              <a:rPr lang="en-IN" dirty="0"/>
              <a:t>Data representation systems, Displays, Seven segment displays, LCD displays, Printers, Data loggers, Data Acquisition Cards/Systems </a:t>
            </a:r>
          </a:p>
        </p:txBody>
      </p:sp>
    </p:spTree>
    <p:extLst>
      <p:ext uri="{BB962C8B-B14F-4D97-AF65-F5344CB8AC3E}">
        <p14:creationId xmlns:p14="http://schemas.microsoft.com/office/powerpoint/2010/main" val="15872355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Unit 3: Drives </a:t>
            </a:r>
            <a:endParaRPr lang="en-IN" dirty="0"/>
          </a:p>
        </p:txBody>
      </p:sp>
      <p:sp>
        <p:nvSpPr>
          <p:cNvPr id="3" name="Content Placeholder 2"/>
          <p:cNvSpPr>
            <a:spLocks noGrp="1"/>
          </p:cNvSpPr>
          <p:nvPr>
            <p:ph idx="1"/>
          </p:nvPr>
        </p:nvSpPr>
        <p:spPr/>
        <p:txBody>
          <a:bodyPr>
            <a:normAutofit lnSpcReduction="10000"/>
          </a:bodyPr>
          <a:lstStyle/>
          <a:p>
            <a:r>
              <a:rPr lang="en-IN" b="1" dirty="0"/>
              <a:t>Electrical Drives: </a:t>
            </a:r>
            <a:r>
              <a:rPr lang="en-IN" dirty="0"/>
              <a:t>Types of Electrical Motors, AC and DC motors, DC servomotors, Stepper motors, linear motors, etc. </a:t>
            </a:r>
          </a:p>
          <a:p>
            <a:r>
              <a:rPr lang="en-IN" b="1" dirty="0"/>
              <a:t>Pneumatics and Hydraulics</a:t>
            </a:r>
            <a:r>
              <a:rPr lang="en-IN" dirty="0"/>
              <a:t>: Components of Pneumatic systems, actuators, direction control valves, pneumatic air preparation, FRL unit, methods of actuation of valves, Sequencing of Pneumatic cylinders using Cascade and shift register methods. Electro-pneumatic valves, Electro- pneumatic circuits using single and double solenoid methods. </a:t>
            </a:r>
          </a:p>
          <a:p>
            <a:r>
              <a:rPr lang="en-IN" dirty="0"/>
              <a:t>Hydraulic cylinders, design of cylinder, Design of Piston and piston rod, Valves, poppet valve, house pipes and design of tubing, Meter-in and Meter-out circuits. </a:t>
            </a:r>
          </a:p>
        </p:txBody>
      </p:sp>
    </p:spTree>
    <p:extLst>
      <p:ext uri="{BB962C8B-B14F-4D97-AF65-F5344CB8AC3E}">
        <p14:creationId xmlns:p14="http://schemas.microsoft.com/office/powerpoint/2010/main" val="4356955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Unit 4: Microprocessor and Microcontroller </a:t>
            </a:r>
            <a:endParaRPr lang="en-IN" dirty="0"/>
          </a:p>
        </p:txBody>
      </p:sp>
      <p:sp>
        <p:nvSpPr>
          <p:cNvPr id="3" name="Content Placeholder 2"/>
          <p:cNvSpPr>
            <a:spLocks noGrp="1"/>
          </p:cNvSpPr>
          <p:nvPr>
            <p:ph idx="1"/>
          </p:nvPr>
        </p:nvSpPr>
        <p:spPr/>
        <p:txBody>
          <a:bodyPr/>
          <a:lstStyle/>
          <a:p>
            <a:r>
              <a:rPr lang="en-IN" dirty="0"/>
              <a:t>8085 microprocessor: architecture, various types of registers and their functions in 8085μP, Instruction sets, interfacing, applications. 8081 microcontroller: architecture, Instruction sets, various pins and their functions interfacing, applications. </a:t>
            </a:r>
          </a:p>
          <a:p>
            <a:r>
              <a:rPr lang="en-IN" b="1" dirty="0"/>
              <a:t>Programmable Logic Controller</a:t>
            </a:r>
            <a:r>
              <a:rPr lang="en-IN" dirty="0"/>
              <a:t>: Introduction, Architecture, Types of inputs/outputs, Specifications, guidelines for Selection of PLCs, Programming: Ladder logic and FBD </a:t>
            </a:r>
          </a:p>
        </p:txBody>
      </p:sp>
    </p:spTree>
    <p:extLst>
      <p:ext uri="{BB962C8B-B14F-4D97-AF65-F5344CB8AC3E}">
        <p14:creationId xmlns:p14="http://schemas.microsoft.com/office/powerpoint/2010/main" val="8456682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Unit 5: Control Systems </a:t>
            </a:r>
            <a:br>
              <a:rPr lang="en-IN" dirty="0"/>
            </a:br>
            <a:endParaRPr lang="en-IN" dirty="0"/>
          </a:p>
        </p:txBody>
      </p:sp>
      <p:sp>
        <p:nvSpPr>
          <p:cNvPr id="3" name="Content Placeholder 2"/>
          <p:cNvSpPr>
            <a:spLocks noGrp="1"/>
          </p:cNvSpPr>
          <p:nvPr>
            <p:ph idx="1"/>
          </p:nvPr>
        </p:nvSpPr>
        <p:spPr/>
        <p:txBody>
          <a:bodyPr/>
          <a:lstStyle/>
          <a:p>
            <a:r>
              <a:rPr lang="en-IN" dirty="0"/>
              <a:t>Open and closed loop system; block diagram manipulation/reduction, Transfer function, </a:t>
            </a:r>
            <a:r>
              <a:rPr lang="en-IN" dirty="0" err="1"/>
              <a:t>modeling</a:t>
            </a:r>
            <a:r>
              <a:rPr lang="en-IN" dirty="0"/>
              <a:t> of Mechanical Systems using Spring, Dashpot and Mass equivalence. </a:t>
            </a:r>
          </a:p>
        </p:txBody>
      </p:sp>
    </p:spTree>
    <p:extLst>
      <p:ext uri="{BB962C8B-B14F-4D97-AF65-F5344CB8AC3E}">
        <p14:creationId xmlns:p14="http://schemas.microsoft.com/office/powerpoint/2010/main" val="5490430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Unit 6: Stability of Systems </a:t>
            </a:r>
            <a:endParaRPr lang="en-IN" dirty="0"/>
          </a:p>
        </p:txBody>
      </p:sp>
      <p:sp>
        <p:nvSpPr>
          <p:cNvPr id="3" name="Content Placeholder 2"/>
          <p:cNvSpPr>
            <a:spLocks noGrp="1"/>
          </p:cNvSpPr>
          <p:nvPr>
            <p:ph idx="1"/>
          </p:nvPr>
        </p:nvSpPr>
        <p:spPr/>
        <p:txBody>
          <a:bodyPr/>
          <a:lstStyle/>
          <a:p>
            <a:r>
              <a:rPr lang="en-IN" dirty="0"/>
              <a:t>On/Off controller, Proportional Control, Integral control, Derivative Control; PI, PD and PID Controllers, Introduction to control using state variable system models, Bode Plots and stability criteria. </a:t>
            </a:r>
          </a:p>
        </p:txBody>
      </p:sp>
    </p:spTree>
    <p:extLst>
      <p:ext uri="{BB962C8B-B14F-4D97-AF65-F5344CB8AC3E}">
        <p14:creationId xmlns:p14="http://schemas.microsoft.com/office/powerpoint/2010/main" val="17137500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Texts: </a:t>
            </a:r>
            <a:br>
              <a:rPr lang="en-IN" dirty="0"/>
            </a:br>
            <a:endParaRPr lang="en-IN" dirty="0"/>
          </a:p>
        </p:txBody>
      </p:sp>
      <p:sp>
        <p:nvSpPr>
          <p:cNvPr id="3" name="Content Placeholder 2"/>
          <p:cNvSpPr>
            <a:spLocks noGrp="1"/>
          </p:cNvSpPr>
          <p:nvPr>
            <p:ph idx="1"/>
          </p:nvPr>
        </p:nvSpPr>
        <p:spPr/>
        <p:txBody>
          <a:bodyPr/>
          <a:lstStyle/>
          <a:p>
            <a:r>
              <a:rPr lang="en-IN" dirty="0"/>
              <a:t>1. HMT Limited, “Mechatronics”, Tata McGraw Hill Publications, 1998. </a:t>
            </a:r>
          </a:p>
          <a:p>
            <a:r>
              <a:rPr lang="en-IN" dirty="0"/>
              <a:t>2. W. Bolton, “Mechatronics; Electronic Control System in Mechanical Engineering”, Pearson Education Asia, 1999. </a:t>
            </a:r>
          </a:p>
          <a:p>
            <a:r>
              <a:rPr lang="en-IN" dirty="0"/>
              <a:t>3. Raven, “Automatic Control Engineering”, Tata McGraw Hill Publications, New York, 1986. </a:t>
            </a:r>
          </a:p>
          <a:p>
            <a:endParaRPr lang="en-IN" dirty="0"/>
          </a:p>
        </p:txBody>
      </p:sp>
    </p:spTree>
    <p:extLst>
      <p:ext uri="{BB962C8B-B14F-4D97-AF65-F5344CB8AC3E}">
        <p14:creationId xmlns:p14="http://schemas.microsoft.com/office/powerpoint/2010/main" val="4896588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References: </a:t>
            </a:r>
            <a:br>
              <a:rPr lang="en-IN" dirty="0"/>
            </a:br>
            <a:endParaRPr lang="en-IN" dirty="0"/>
          </a:p>
        </p:txBody>
      </p:sp>
      <p:sp>
        <p:nvSpPr>
          <p:cNvPr id="3" name="Content Placeholder 2"/>
          <p:cNvSpPr>
            <a:spLocks noGrp="1"/>
          </p:cNvSpPr>
          <p:nvPr>
            <p:ph idx="1"/>
          </p:nvPr>
        </p:nvSpPr>
        <p:spPr/>
        <p:txBody>
          <a:bodyPr>
            <a:normAutofit lnSpcReduction="10000"/>
          </a:bodyPr>
          <a:lstStyle/>
          <a:p>
            <a:r>
              <a:rPr lang="en-IN" b="1" dirty="0"/>
              <a:t>1. </a:t>
            </a:r>
            <a:r>
              <a:rPr lang="en-IN" dirty="0"/>
              <a:t>R. K. Rajput, “A textbook of Mechatronics”, S. Chand and Co., 2007.</a:t>
            </a:r>
          </a:p>
          <a:p>
            <a:r>
              <a:rPr lang="en-IN" dirty="0">
                <a:hlinkClick r:id="rId2"/>
              </a:rPr>
              <a:t>https://www.cgaspirants.com/2017/08/a-textbook-of-mechatronics-by-r-k-rajput.html</a:t>
            </a:r>
            <a:r>
              <a:rPr lang="en-IN" dirty="0"/>
              <a:t> </a:t>
            </a:r>
          </a:p>
          <a:p>
            <a:r>
              <a:rPr lang="en-IN" b="1" dirty="0"/>
              <a:t>2. </a:t>
            </a:r>
            <a:r>
              <a:rPr lang="en-IN" dirty="0"/>
              <a:t>Michael B. </a:t>
            </a:r>
            <a:r>
              <a:rPr lang="en-IN" dirty="0" err="1"/>
              <a:t>Histand</a:t>
            </a:r>
            <a:r>
              <a:rPr lang="en-IN" dirty="0"/>
              <a:t>, David G. </a:t>
            </a:r>
            <a:r>
              <a:rPr lang="en-IN" dirty="0" err="1"/>
              <a:t>Alciatore</a:t>
            </a:r>
            <a:r>
              <a:rPr lang="en-IN" dirty="0"/>
              <a:t>, “Introduction to Mechatronics and Measurement Systems”, Tata McGraw Hill International Editions, 2000. </a:t>
            </a:r>
          </a:p>
          <a:p>
            <a:r>
              <a:rPr lang="en-IN" dirty="0">
                <a:hlinkClick r:id="rId3"/>
              </a:rPr>
              <a:t>https://drive.google.com/file/d/1A5RAV8u8Uvf-vGyLvgIAbBtdp5zBX7Jh/view</a:t>
            </a:r>
            <a:endParaRPr lang="en-IN" dirty="0"/>
          </a:p>
          <a:p>
            <a:r>
              <a:rPr lang="en-IN" b="1" dirty="0"/>
              <a:t>3. </a:t>
            </a:r>
            <a:r>
              <a:rPr lang="en-IN" dirty="0"/>
              <a:t>D. A. Bradley, D. Dawson, N. C. Buru, A. J. Loader, “Mechatronics”, Chapman and Hall, 1993 </a:t>
            </a:r>
          </a:p>
          <a:p>
            <a:endParaRPr lang="en-IN" dirty="0"/>
          </a:p>
        </p:txBody>
      </p:sp>
    </p:spTree>
    <p:extLst>
      <p:ext uri="{BB962C8B-B14F-4D97-AF65-F5344CB8AC3E}">
        <p14:creationId xmlns:p14="http://schemas.microsoft.com/office/powerpoint/2010/main" val="31376597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b="1" dirty="0"/>
              <a:t>Mechatronics Lab </a:t>
            </a:r>
            <a:endParaRPr lang="en-IN" dirty="0"/>
          </a:p>
        </p:txBody>
      </p:sp>
      <p:sp>
        <p:nvSpPr>
          <p:cNvPr id="3" name="Subtitle 2"/>
          <p:cNvSpPr>
            <a:spLocks noGrp="1"/>
          </p:cNvSpPr>
          <p:nvPr>
            <p:ph type="subTitle" idx="1"/>
          </p:nvPr>
        </p:nvSpPr>
        <p:spPr/>
        <p:txBody>
          <a:bodyPr>
            <a:normAutofit fontScale="92500" lnSpcReduction="10000"/>
          </a:bodyPr>
          <a:lstStyle/>
          <a:p>
            <a:r>
              <a:rPr lang="en-IN" dirty="0"/>
              <a:t>BTMEL707 	PCC 33 	Mechatronics Lab 	0-0-2 	1 Credit 	</a:t>
            </a:r>
          </a:p>
          <a:p>
            <a:r>
              <a:rPr lang="en-IN" b="1" dirty="0"/>
              <a:t>Examination Scheme: </a:t>
            </a:r>
            <a:r>
              <a:rPr lang="en-IN" dirty="0"/>
              <a:t>	</a:t>
            </a:r>
          </a:p>
          <a:p>
            <a:r>
              <a:rPr lang="en-IN" dirty="0"/>
              <a:t>Practical: 2 hrs/batch 	Continuous Assessment: 30 Marks </a:t>
            </a:r>
          </a:p>
          <a:p>
            <a:r>
              <a:rPr lang="en-IN" dirty="0"/>
              <a:t>End Semester Exam: 20 Marks 	</a:t>
            </a:r>
          </a:p>
          <a:p>
            <a:endParaRPr lang="en-IN" dirty="0"/>
          </a:p>
        </p:txBody>
      </p:sp>
    </p:spTree>
    <p:extLst>
      <p:ext uri="{BB962C8B-B14F-4D97-AF65-F5344CB8AC3E}">
        <p14:creationId xmlns:p14="http://schemas.microsoft.com/office/powerpoint/2010/main" val="16184601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124</TotalTime>
  <Words>802</Words>
  <Application>Microsoft Office PowerPoint</Application>
  <PresentationFormat>Widescreen</PresentationFormat>
  <Paragraphs>49</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Unit 1: Introduction </vt:lpstr>
      <vt:lpstr>Unit 2: Signal Conditioning and Data Representation </vt:lpstr>
      <vt:lpstr>Unit 3: Drives </vt:lpstr>
      <vt:lpstr>Unit 4: Microprocessor and Microcontroller </vt:lpstr>
      <vt:lpstr>Unit 5: Control Systems  </vt:lpstr>
      <vt:lpstr>Unit 6: Stability of Systems </vt:lpstr>
      <vt:lpstr>Texts:  </vt:lpstr>
      <vt:lpstr>References:  </vt:lpstr>
      <vt:lpstr>Mechatronics Lab </vt:lpstr>
      <vt:lpstr>Course Outcomes: At the end of the course, students will be able to: </vt:lpstr>
      <vt:lpstr> List of Practical's/Experiments/Assignments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Semester - VII  Mechatronics</dc:title>
  <dc:creator>Arjun Kadam</dc:creator>
  <cp:lastModifiedBy>sbgi 68</cp:lastModifiedBy>
  <cp:revision>9</cp:revision>
  <dcterms:created xsi:type="dcterms:W3CDTF">2020-08-04T06:48:31Z</dcterms:created>
  <dcterms:modified xsi:type="dcterms:W3CDTF">2026-01-20T10:41:26Z</dcterms:modified>
</cp:coreProperties>
</file>